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8" r:id="rId3"/>
    <p:sldId id="682" r:id="rId4"/>
    <p:sldId id="287" r:id="rId5"/>
    <p:sldId id="641" r:id="rId6"/>
    <p:sldId id="643" r:id="rId7"/>
    <p:sldId id="644" r:id="rId8"/>
    <p:sldId id="645" r:id="rId9"/>
    <p:sldId id="646" r:id="rId10"/>
    <p:sldId id="666" r:id="rId11"/>
    <p:sldId id="667" r:id="rId12"/>
    <p:sldId id="668" r:id="rId13"/>
    <p:sldId id="634" r:id="rId14"/>
    <p:sldId id="652" r:id="rId15"/>
    <p:sldId id="653" r:id="rId16"/>
    <p:sldId id="654" r:id="rId17"/>
    <p:sldId id="655" r:id="rId18"/>
    <p:sldId id="656" r:id="rId19"/>
    <p:sldId id="657" r:id="rId20"/>
    <p:sldId id="658" r:id="rId21"/>
    <p:sldId id="660" r:id="rId22"/>
    <p:sldId id="679" r:id="rId23"/>
    <p:sldId id="669" r:id="rId24"/>
    <p:sldId id="670" r:id="rId25"/>
    <p:sldId id="671" r:id="rId26"/>
    <p:sldId id="672" r:id="rId27"/>
    <p:sldId id="673" r:id="rId28"/>
    <p:sldId id="674" r:id="rId29"/>
    <p:sldId id="680" r:id="rId30"/>
    <p:sldId id="676" r:id="rId31"/>
    <p:sldId id="677" r:id="rId32"/>
    <p:sldId id="681" r:id="rId33"/>
    <p:sldId id="678" r:id="rId34"/>
    <p:sldId id="630" r:id="rId35"/>
    <p:sldId id="631" r:id="rId36"/>
    <p:sldId id="632" r:id="rId37"/>
    <p:sldId id="683" r:id="rId38"/>
    <p:sldId id="318" r:id="rId39"/>
    <p:sldId id="31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DFBC59D8-8596-4F2F-A7B0-077031149F61}">
          <p14:sldIdLst>
            <p14:sldId id="256"/>
            <p14:sldId id="258"/>
            <p14:sldId id="682"/>
          </p14:sldIdLst>
        </p14:section>
        <p14:section name="Face detection" id="{25B14034-1049-492F-8AAA-A4135EAD503D}">
          <p14:sldIdLst>
            <p14:sldId id="287"/>
            <p14:sldId id="641"/>
            <p14:sldId id="643"/>
            <p14:sldId id="644"/>
            <p14:sldId id="645"/>
            <p14:sldId id="646"/>
            <p14:sldId id="666"/>
            <p14:sldId id="667"/>
            <p14:sldId id="668"/>
            <p14:sldId id="634"/>
          </p14:sldIdLst>
        </p14:section>
        <p14:section name="Human Detection" id="{BAA53510-742D-4D31-80AB-612983505020}">
          <p14:sldIdLst>
            <p14:sldId id="652"/>
            <p14:sldId id="653"/>
            <p14:sldId id="654"/>
            <p14:sldId id="655"/>
            <p14:sldId id="656"/>
            <p14:sldId id="657"/>
            <p14:sldId id="658"/>
            <p14:sldId id="660"/>
            <p14:sldId id="679"/>
            <p14:sldId id="669"/>
          </p14:sldIdLst>
        </p14:section>
        <p14:section name="Car Detection" id="{D39B49C1-2FCB-4E07-BD61-11882EFF0A64}">
          <p14:sldIdLst>
            <p14:sldId id="670"/>
            <p14:sldId id="671"/>
            <p14:sldId id="672"/>
            <p14:sldId id="673"/>
            <p14:sldId id="674"/>
            <p14:sldId id="680"/>
            <p14:sldId id="676"/>
            <p14:sldId id="677"/>
            <p14:sldId id="681"/>
            <p14:sldId id="678"/>
          </p14:sldIdLst>
        </p14:section>
        <p14:section name="Discussion" id="{BD9DDC61-61BB-4C39-8E33-F90E88E899C4}">
          <p14:sldIdLst>
            <p14:sldId id="630"/>
            <p14:sldId id="631"/>
            <p14:sldId id="632"/>
            <p14:sldId id="683"/>
          </p14:sldIdLst>
        </p14:section>
        <p14:section name="team activity" id="{949854EE-D236-410F-B815-0B4508E4C366}">
          <p14:sldIdLst>
            <p14:sldId id="318"/>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3537"/>
    <a:srgbClr val="C2EC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어두운 스타일 1 - 강조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p:cViewPr varScale="1">
        <p:scale>
          <a:sx n="114" d="100"/>
          <a:sy n="114" d="100"/>
        </p:scale>
        <p:origin x="1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B1370-E537-4FA6-B3F6-0FCA471364E2}" type="doc">
      <dgm:prSet loTypeId="urn:microsoft.com/office/officeart/2005/8/layout/process2" loCatId="process" qsTypeId="urn:microsoft.com/office/officeart/2005/8/quickstyle/simple1" qsCatId="simple" csTypeId="urn:microsoft.com/office/officeart/2005/8/colors/accent1_2" csCatId="accent1" phldr="1"/>
      <dgm:spPr/>
    </dgm:pt>
    <dgm:pt modelId="{D70CBA1A-2F25-4D55-8BED-5D54BD971294}">
      <dgm:prSet phldrT="[텍스트]" custT="1"/>
      <dgm:spPr/>
      <dgm:t>
        <a:bodyPr/>
        <a:lstStyle/>
        <a:p>
          <a:pPr latinLnBrk="1"/>
          <a:r>
            <a:rPr lang="en-US" altLang="ko-KR" sz="1600" dirty="0"/>
            <a:t>Collect</a:t>
          </a:r>
        </a:p>
        <a:p>
          <a:pPr latinLnBrk="1"/>
          <a:r>
            <a:rPr lang="en-US" altLang="ko-KR" sz="1600" dirty="0"/>
            <a:t>Data</a:t>
          </a:r>
          <a:endParaRPr lang="ko-KR" altLang="en-US" sz="1600" dirty="0"/>
        </a:p>
      </dgm:t>
    </dgm:pt>
    <dgm:pt modelId="{1329B940-0A6D-47AD-A89E-205C2BEDA77D}" type="parTrans" cxnId="{8515244D-2C42-4D5E-B249-C0E299B1DA90}">
      <dgm:prSet/>
      <dgm:spPr/>
      <dgm:t>
        <a:bodyPr/>
        <a:lstStyle/>
        <a:p>
          <a:pPr latinLnBrk="1"/>
          <a:endParaRPr lang="ko-KR" altLang="en-US" sz="2400"/>
        </a:p>
      </dgm:t>
    </dgm:pt>
    <dgm:pt modelId="{97F733E4-B091-4645-85E3-FFB319D67C50}" type="sibTrans" cxnId="{8515244D-2C42-4D5E-B249-C0E299B1DA90}">
      <dgm:prSet custT="1"/>
      <dgm:spPr/>
      <dgm:t>
        <a:bodyPr/>
        <a:lstStyle/>
        <a:p>
          <a:pPr latinLnBrk="1"/>
          <a:endParaRPr lang="ko-KR" altLang="en-US" sz="1100"/>
        </a:p>
      </dgm:t>
    </dgm:pt>
    <dgm:pt modelId="{728C5F39-C27E-4B69-A4B6-93E847055EA8}">
      <dgm:prSet phldrT="[텍스트]" custT="1"/>
      <dgm:spPr/>
      <dgm:t>
        <a:bodyPr/>
        <a:lstStyle/>
        <a:p>
          <a:pPr latinLnBrk="1"/>
          <a:r>
            <a:rPr lang="en-US" altLang="ko-KR" sz="1600" dirty="0"/>
            <a:t>Crop ROI</a:t>
          </a:r>
          <a:endParaRPr lang="ko-KR" altLang="en-US" sz="1600" dirty="0"/>
        </a:p>
      </dgm:t>
    </dgm:pt>
    <dgm:pt modelId="{98F05B6E-4812-4EAE-A9D4-31F30208A0B6}" type="parTrans" cxnId="{2FB39DA5-012A-42EE-895C-C46D5F13C645}">
      <dgm:prSet/>
      <dgm:spPr/>
      <dgm:t>
        <a:bodyPr/>
        <a:lstStyle/>
        <a:p>
          <a:pPr latinLnBrk="1"/>
          <a:endParaRPr lang="ko-KR" altLang="en-US" sz="2400"/>
        </a:p>
      </dgm:t>
    </dgm:pt>
    <dgm:pt modelId="{0890C042-B4F6-4918-96CE-2D3CB4A92D1A}" type="sibTrans" cxnId="{2FB39DA5-012A-42EE-895C-C46D5F13C645}">
      <dgm:prSet custT="1"/>
      <dgm:spPr/>
      <dgm:t>
        <a:bodyPr/>
        <a:lstStyle/>
        <a:p>
          <a:pPr latinLnBrk="1"/>
          <a:endParaRPr lang="ko-KR" altLang="en-US" sz="1100"/>
        </a:p>
      </dgm:t>
    </dgm:pt>
    <dgm:pt modelId="{8BE007C5-0982-4CA4-A8F7-500898BE9483}">
      <dgm:prSet phldrT="[텍스트]" custT="1"/>
      <dgm:spPr/>
      <dgm:t>
        <a:bodyPr/>
        <a:lstStyle/>
        <a:p>
          <a:pPr latinLnBrk="1"/>
          <a:r>
            <a:rPr lang="en-US" altLang="ko-KR" sz="1600" dirty="0"/>
            <a:t>Generate</a:t>
          </a:r>
        </a:p>
        <a:p>
          <a:pPr latinLnBrk="1"/>
          <a:r>
            <a:rPr lang="en-US" altLang="ko-KR" sz="1600" dirty="0"/>
            <a:t>Classifier</a:t>
          </a:r>
          <a:endParaRPr lang="ko-KR" altLang="en-US" sz="1600" dirty="0"/>
        </a:p>
      </dgm:t>
    </dgm:pt>
    <dgm:pt modelId="{55FA747E-2140-4715-BA33-8C69564CEFA2}" type="parTrans" cxnId="{EF4619CC-FB73-4455-9F71-06E6A10B0735}">
      <dgm:prSet/>
      <dgm:spPr/>
      <dgm:t>
        <a:bodyPr/>
        <a:lstStyle/>
        <a:p>
          <a:pPr latinLnBrk="1"/>
          <a:endParaRPr lang="ko-KR" altLang="en-US" sz="2400"/>
        </a:p>
      </dgm:t>
    </dgm:pt>
    <dgm:pt modelId="{ED971F8B-225C-47ED-99AB-07C9B9F77674}" type="sibTrans" cxnId="{EF4619CC-FB73-4455-9F71-06E6A10B0735}">
      <dgm:prSet custT="1"/>
      <dgm:spPr/>
      <dgm:t>
        <a:bodyPr/>
        <a:lstStyle/>
        <a:p>
          <a:pPr latinLnBrk="1"/>
          <a:endParaRPr lang="ko-KR" altLang="en-US" sz="1100"/>
        </a:p>
      </dgm:t>
    </dgm:pt>
    <dgm:pt modelId="{BBF24751-7FD9-4E41-9CD9-00E59940A1C2}">
      <dgm:prSet phldrT="[텍스트]" custT="1"/>
      <dgm:spPr/>
      <dgm:t>
        <a:bodyPr/>
        <a:lstStyle/>
        <a:p>
          <a:pPr latinLnBrk="1"/>
          <a:r>
            <a:rPr lang="en-US" altLang="ko-KR" sz="1600" dirty="0"/>
            <a:t>Training</a:t>
          </a:r>
        </a:p>
        <a:p>
          <a:pPr latinLnBrk="1"/>
          <a:r>
            <a:rPr lang="en-US" altLang="ko-KR" sz="1600" dirty="0"/>
            <a:t>By Cascade-Trainer GUI</a:t>
          </a:r>
          <a:endParaRPr lang="ko-KR" altLang="en-US" sz="1600" dirty="0"/>
        </a:p>
      </dgm:t>
    </dgm:pt>
    <dgm:pt modelId="{1E2232DA-C7A2-4B6A-8127-6F6DFC7FA382}" type="parTrans" cxnId="{8D2D1BD5-179F-421D-BB9A-2A6335DA6A88}">
      <dgm:prSet/>
      <dgm:spPr/>
      <dgm:t>
        <a:bodyPr/>
        <a:lstStyle/>
        <a:p>
          <a:pPr latinLnBrk="1"/>
          <a:endParaRPr lang="ko-KR" altLang="en-US" sz="2400"/>
        </a:p>
      </dgm:t>
    </dgm:pt>
    <dgm:pt modelId="{BFA3FBFF-E1F9-4FA0-A04B-8F2F5F391BDF}" type="sibTrans" cxnId="{8D2D1BD5-179F-421D-BB9A-2A6335DA6A88}">
      <dgm:prSet custT="1"/>
      <dgm:spPr/>
      <dgm:t>
        <a:bodyPr/>
        <a:lstStyle/>
        <a:p>
          <a:pPr latinLnBrk="1"/>
          <a:endParaRPr lang="ko-KR" altLang="en-US" sz="1100"/>
        </a:p>
      </dgm:t>
    </dgm:pt>
    <dgm:pt modelId="{3EDF43AB-34A3-4A64-BE2D-96158917C6C8}">
      <dgm:prSet phldrT="[텍스트]" custT="1"/>
      <dgm:spPr/>
      <dgm:t>
        <a:bodyPr/>
        <a:lstStyle/>
        <a:p>
          <a:pPr latinLnBrk="1"/>
          <a:r>
            <a:rPr lang="en-US" altLang="ko-KR" sz="1600" dirty="0"/>
            <a:t>Generate</a:t>
          </a:r>
        </a:p>
        <a:p>
          <a:pPr latinLnBrk="1"/>
          <a:r>
            <a:rPr lang="en-US" altLang="ko-KR" sz="1600" dirty="0"/>
            <a:t>Classifier</a:t>
          </a:r>
          <a:endParaRPr lang="ko-KR" altLang="en-US" sz="1600" dirty="0"/>
        </a:p>
      </dgm:t>
    </dgm:pt>
    <dgm:pt modelId="{D08834AE-763D-4012-BD3C-873BC82D9473}" type="parTrans" cxnId="{412D24C1-0507-413E-85ED-41BE04C13DFC}">
      <dgm:prSet/>
      <dgm:spPr/>
      <dgm:t>
        <a:bodyPr/>
        <a:lstStyle/>
        <a:p>
          <a:pPr latinLnBrk="1"/>
          <a:endParaRPr lang="ko-KR" altLang="en-US" sz="2400"/>
        </a:p>
      </dgm:t>
    </dgm:pt>
    <dgm:pt modelId="{56A248A6-C2AB-45E9-BA4B-4E2296BF4076}" type="sibTrans" cxnId="{412D24C1-0507-413E-85ED-41BE04C13DFC}">
      <dgm:prSet/>
      <dgm:spPr/>
      <dgm:t>
        <a:bodyPr/>
        <a:lstStyle/>
        <a:p>
          <a:pPr latinLnBrk="1"/>
          <a:endParaRPr lang="ko-KR" altLang="en-US" sz="2400"/>
        </a:p>
      </dgm:t>
    </dgm:pt>
    <dgm:pt modelId="{31B76C6B-7874-4B49-A86B-2FDEDB0D5C46}" type="pres">
      <dgm:prSet presAssocID="{90CB1370-E537-4FA6-B3F6-0FCA471364E2}" presName="linearFlow" presStyleCnt="0">
        <dgm:presLayoutVars>
          <dgm:resizeHandles val="exact"/>
        </dgm:presLayoutVars>
      </dgm:prSet>
      <dgm:spPr/>
    </dgm:pt>
    <dgm:pt modelId="{252D11A6-314B-4810-A2F3-56151061CEF7}" type="pres">
      <dgm:prSet presAssocID="{D70CBA1A-2F25-4D55-8BED-5D54BD971294}" presName="node" presStyleLbl="node1" presStyleIdx="0" presStyleCnt="5">
        <dgm:presLayoutVars>
          <dgm:bulletEnabled val="1"/>
        </dgm:presLayoutVars>
      </dgm:prSet>
      <dgm:spPr/>
    </dgm:pt>
    <dgm:pt modelId="{9F7EF7F3-BD67-4C2F-847E-049922D9C1FF}" type="pres">
      <dgm:prSet presAssocID="{97F733E4-B091-4645-85E3-FFB319D67C50}" presName="sibTrans" presStyleLbl="sibTrans2D1" presStyleIdx="0" presStyleCnt="4"/>
      <dgm:spPr/>
    </dgm:pt>
    <dgm:pt modelId="{08DEC19A-6044-412D-87E0-5AC4A1A248E3}" type="pres">
      <dgm:prSet presAssocID="{97F733E4-B091-4645-85E3-FFB319D67C50}" presName="connectorText" presStyleLbl="sibTrans2D1" presStyleIdx="0" presStyleCnt="4"/>
      <dgm:spPr/>
    </dgm:pt>
    <dgm:pt modelId="{8F5DCCBD-A369-4037-A6D7-11B647908B4B}" type="pres">
      <dgm:prSet presAssocID="{728C5F39-C27E-4B69-A4B6-93E847055EA8}" presName="node" presStyleLbl="node1" presStyleIdx="1" presStyleCnt="5">
        <dgm:presLayoutVars>
          <dgm:bulletEnabled val="1"/>
        </dgm:presLayoutVars>
      </dgm:prSet>
      <dgm:spPr/>
    </dgm:pt>
    <dgm:pt modelId="{4C3D1898-3900-4E1E-86E2-FC7D6D9D06DD}" type="pres">
      <dgm:prSet presAssocID="{0890C042-B4F6-4918-96CE-2D3CB4A92D1A}" presName="sibTrans" presStyleLbl="sibTrans2D1" presStyleIdx="1" presStyleCnt="4"/>
      <dgm:spPr/>
    </dgm:pt>
    <dgm:pt modelId="{5591EBC7-2DC6-4FE6-86CB-EA2622EE46CC}" type="pres">
      <dgm:prSet presAssocID="{0890C042-B4F6-4918-96CE-2D3CB4A92D1A}" presName="connectorText" presStyleLbl="sibTrans2D1" presStyleIdx="1" presStyleCnt="4"/>
      <dgm:spPr/>
    </dgm:pt>
    <dgm:pt modelId="{4CCA1125-2D84-4276-8166-5F403DF8CE26}" type="pres">
      <dgm:prSet presAssocID="{8BE007C5-0982-4CA4-A8F7-500898BE9483}" presName="node" presStyleLbl="node1" presStyleIdx="2" presStyleCnt="5">
        <dgm:presLayoutVars>
          <dgm:bulletEnabled val="1"/>
        </dgm:presLayoutVars>
      </dgm:prSet>
      <dgm:spPr/>
    </dgm:pt>
    <dgm:pt modelId="{85A65118-D038-481C-B138-151F1C39C693}" type="pres">
      <dgm:prSet presAssocID="{ED971F8B-225C-47ED-99AB-07C9B9F77674}" presName="sibTrans" presStyleLbl="sibTrans2D1" presStyleIdx="2" presStyleCnt="4"/>
      <dgm:spPr/>
    </dgm:pt>
    <dgm:pt modelId="{3A110F76-C6C6-4F52-B181-DF7BC8E67DFE}" type="pres">
      <dgm:prSet presAssocID="{ED971F8B-225C-47ED-99AB-07C9B9F77674}" presName="connectorText" presStyleLbl="sibTrans2D1" presStyleIdx="2" presStyleCnt="4"/>
      <dgm:spPr/>
    </dgm:pt>
    <dgm:pt modelId="{35AB9AC8-7245-4F8A-BC54-DBA0194560AB}" type="pres">
      <dgm:prSet presAssocID="{BBF24751-7FD9-4E41-9CD9-00E59940A1C2}" presName="node" presStyleLbl="node1" presStyleIdx="3" presStyleCnt="5">
        <dgm:presLayoutVars>
          <dgm:bulletEnabled val="1"/>
        </dgm:presLayoutVars>
      </dgm:prSet>
      <dgm:spPr/>
    </dgm:pt>
    <dgm:pt modelId="{8CAC96BA-A1FA-454B-B0D2-BA814D3E4C32}" type="pres">
      <dgm:prSet presAssocID="{BFA3FBFF-E1F9-4FA0-A04B-8F2F5F391BDF}" presName="sibTrans" presStyleLbl="sibTrans2D1" presStyleIdx="3" presStyleCnt="4"/>
      <dgm:spPr/>
    </dgm:pt>
    <dgm:pt modelId="{75FBD9DE-F6A7-4185-8052-82D745D85BD1}" type="pres">
      <dgm:prSet presAssocID="{BFA3FBFF-E1F9-4FA0-A04B-8F2F5F391BDF}" presName="connectorText" presStyleLbl="sibTrans2D1" presStyleIdx="3" presStyleCnt="4"/>
      <dgm:spPr/>
    </dgm:pt>
    <dgm:pt modelId="{7BCEC287-06E5-46ED-81E4-58E630ED2CD5}" type="pres">
      <dgm:prSet presAssocID="{3EDF43AB-34A3-4A64-BE2D-96158917C6C8}" presName="node" presStyleLbl="node1" presStyleIdx="4" presStyleCnt="5">
        <dgm:presLayoutVars>
          <dgm:bulletEnabled val="1"/>
        </dgm:presLayoutVars>
      </dgm:prSet>
      <dgm:spPr/>
    </dgm:pt>
  </dgm:ptLst>
  <dgm:cxnLst>
    <dgm:cxn modelId="{3C25DA17-5E71-481B-869A-C96C8C545961}" type="presOf" srcId="{8BE007C5-0982-4CA4-A8F7-500898BE9483}" destId="{4CCA1125-2D84-4276-8166-5F403DF8CE26}" srcOrd="0" destOrd="0" presId="urn:microsoft.com/office/officeart/2005/8/layout/process2"/>
    <dgm:cxn modelId="{4826E223-0E3F-4091-9777-5E5A0BA7E361}" type="presOf" srcId="{D70CBA1A-2F25-4D55-8BED-5D54BD971294}" destId="{252D11A6-314B-4810-A2F3-56151061CEF7}" srcOrd="0" destOrd="0" presId="urn:microsoft.com/office/officeart/2005/8/layout/process2"/>
    <dgm:cxn modelId="{FEF44528-A22F-4347-8F71-B84B462261D4}" type="presOf" srcId="{97F733E4-B091-4645-85E3-FFB319D67C50}" destId="{08DEC19A-6044-412D-87E0-5AC4A1A248E3}" srcOrd="1" destOrd="0" presId="urn:microsoft.com/office/officeart/2005/8/layout/process2"/>
    <dgm:cxn modelId="{0E3AFB3E-1AF1-46BF-954F-53D5111747D8}" type="presOf" srcId="{3EDF43AB-34A3-4A64-BE2D-96158917C6C8}" destId="{7BCEC287-06E5-46ED-81E4-58E630ED2CD5}" srcOrd="0" destOrd="0" presId="urn:microsoft.com/office/officeart/2005/8/layout/process2"/>
    <dgm:cxn modelId="{F78B9460-BD4D-4A99-93F4-F058BBB33327}" type="presOf" srcId="{90CB1370-E537-4FA6-B3F6-0FCA471364E2}" destId="{31B76C6B-7874-4B49-A86B-2FDEDB0D5C46}" srcOrd="0" destOrd="0" presId="urn:microsoft.com/office/officeart/2005/8/layout/process2"/>
    <dgm:cxn modelId="{69DAD746-5B17-4576-8186-75CB8A471A0A}" type="presOf" srcId="{BBF24751-7FD9-4E41-9CD9-00E59940A1C2}" destId="{35AB9AC8-7245-4F8A-BC54-DBA0194560AB}" srcOrd="0" destOrd="0" presId="urn:microsoft.com/office/officeart/2005/8/layout/process2"/>
    <dgm:cxn modelId="{8515244D-2C42-4D5E-B249-C0E299B1DA90}" srcId="{90CB1370-E537-4FA6-B3F6-0FCA471364E2}" destId="{D70CBA1A-2F25-4D55-8BED-5D54BD971294}" srcOrd="0" destOrd="0" parTransId="{1329B940-0A6D-47AD-A89E-205C2BEDA77D}" sibTransId="{97F733E4-B091-4645-85E3-FFB319D67C50}"/>
    <dgm:cxn modelId="{87D9E06E-CDC2-462D-A36F-DCD2867C5379}" type="presOf" srcId="{0890C042-B4F6-4918-96CE-2D3CB4A92D1A}" destId="{4C3D1898-3900-4E1E-86E2-FC7D6D9D06DD}" srcOrd="0" destOrd="0" presId="urn:microsoft.com/office/officeart/2005/8/layout/process2"/>
    <dgm:cxn modelId="{202F6E76-EE94-495D-87F5-4F3B5ADCB1D8}" type="presOf" srcId="{ED971F8B-225C-47ED-99AB-07C9B9F77674}" destId="{3A110F76-C6C6-4F52-B181-DF7BC8E67DFE}" srcOrd="1" destOrd="0" presId="urn:microsoft.com/office/officeart/2005/8/layout/process2"/>
    <dgm:cxn modelId="{B1894159-CDE4-40E8-9230-5FDFC15AD0A8}" type="presOf" srcId="{728C5F39-C27E-4B69-A4B6-93E847055EA8}" destId="{8F5DCCBD-A369-4037-A6D7-11B647908B4B}" srcOrd="0" destOrd="0" presId="urn:microsoft.com/office/officeart/2005/8/layout/process2"/>
    <dgm:cxn modelId="{45B27F8A-D3D7-4ABF-9D2B-33907BDC5790}" type="presOf" srcId="{BFA3FBFF-E1F9-4FA0-A04B-8F2F5F391BDF}" destId="{75FBD9DE-F6A7-4185-8052-82D745D85BD1}" srcOrd="1" destOrd="0" presId="urn:microsoft.com/office/officeart/2005/8/layout/process2"/>
    <dgm:cxn modelId="{2FB39DA5-012A-42EE-895C-C46D5F13C645}" srcId="{90CB1370-E537-4FA6-B3F6-0FCA471364E2}" destId="{728C5F39-C27E-4B69-A4B6-93E847055EA8}" srcOrd="1" destOrd="0" parTransId="{98F05B6E-4812-4EAE-A9D4-31F30208A0B6}" sibTransId="{0890C042-B4F6-4918-96CE-2D3CB4A92D1A}"/>
    <dgm:cxn modelId="{D97FF4AD-B17F-4508-870E-2DA9E0A8096E}" type="presOf" srcId="{ED971F8B-225C-47ED-99AB-07C9B9F77674}" destId="{85A65118-D038-481C-B138-151F1C39C693}" srcOrd="0" destOrd="0" presId="urn:microsoft.com/office/officeart/2005/8/layout/process2"/>
    <dgm:cxn modelId="{412D24C1-0507-413E-85ED-41BE04C13DFC}" srcId="{90CB1370-E537-4FA6-B3F6-0FCA471364E2}" destId="{3EDF43AB-34A3-4A64-BE2D-96158917C6C8}" srcOrd="4" destOrd="0" parTransId="{D08834AE-763D-4012-BD3C-873BC82D9473}" sibTransId="{56A248A6-C2AB-45E9-BA4B-4E2296BF4076}"/>
    <dgm:cxn modelId="{1705AFC6-CC05-4B32-9DDC-89E39A2CFA0E}" type="presOf" srcId="{97F733E4-B091-4645-85E3-FFB319D67C50}" destId="{9F7EF7F3-BD67-4C2F-847E-049922D9C1FF}" srcOrd="0" destOrd="0" presId="urn:microsoft.com/office/officeart/2005/8/layout/process2"/>
    <dgm:cxn modelId="{EF4619CC-FB73-4455-9F71-06E6A10B0735}" srcId="{90CB1370-E537-4FA6-B3F6-0FCA471364E2}" destId="{8BE007C5-0982-4CA4-A8F7-500898BE9483}" srcOrd="2" destOrd="0" parTransId="{55FA747E-2140-4715-BA33-8C69564CEFA2}" sibTransId="{ED971F8B-225C-47ED-99AB-07C9B9F77674}"/>
    <dgm:cxn modelId="{8D2D1BD5-179F-421D-BB9A-2A6335DA6A88}" srcId="{90CB1370-E537-4FA6-B3F6-0FCA471364E2}" destId="{BBF24751-7FD9-4E41-9CD9-00E59940A1C2}" srcOrd="3" destOrd="0" parTransId="{1E2232DA-C7A2-4B6A-8127-6F6DFC7FA382}" sibTransId="{BFA3FBFF-E1F9-4FA0-A04B-8F2F5F391BDF}"/>
    <dgm:cxn modelId="{111FFDED-1BB5-4906-B1FE-458316EE3CBB}" type="presOf" srcId="{0890C042-B4F6-4918-96CE-2D3CB4A92D1A}" destId="{5591EBC7-2DC6-4FE6-86CB-EA2622EE46CC}" srcOrd="1" destOrd="0" presId="urn:microsoft.com/office/officeart/2005/8/layout/process2"/>
    <dgm:cxn modelId="{894325FA-4C7C-4BC1-A9AB-94F8AA73E284}" type="presOf" srcId="{BFA3FBFF-E1F9-4FA0-A04B-8F2F5F391BDF}" destId="{8CAC96BA-A1FA-454B-B0D2-BA814D3E4C32}" srcOrd="0" destOrd="0" presId="urn:microsoft.com/office/officeart/2005/8/layout/process2"/>
    <dgm:cxn modelId="{0FFCD20F-3A6D-4817-8ADF-34C0102FF761}" type="presParOf" srcId="{31B76C6B-7874-4B49-A86B-2FDEDB0D5C46}" destId="{252D11A6-314B-4810-A2F3-56151061CEF7}" srcOrd="0" destOrd="0" presId="urn:microsoft.com/office/officeart/2005/8/layout/process2"/>
    <dgm:cxn modelId="{D3B40372-E26B-4D5E-815A-C6F8993487CA}" type="presParOf" srcId="{31B76C6B-7874-4B49-A86B-2FDEDB0D5C46}" destId="{9F7EF7F3-BD67-4C2F-847E-049922D9C1FF}" srcOrd="1" destOrd="0" presId="urn:microsoft.com/office/officeart/2005/8/layout/process2"/>
    <dgm:cxn modelId="{78062219-F7BF-48B6-A36F-9A87CCEF4764}" type="presParOf" srcId="{9F7EF7F3-BD67-4C2F-847E-049922D9C1FF}" destId="{08DEC19A-6044-412D-87E0-5AC4A1A248E3}" srcOrd="0" destOrd="0" presId="urn:microsoft.com/office/officeart/2005/8/layout/process2"/>
    <dgm:cxn modelId="{CC249088-010A-40ED-9FB2-7DAE0C37976D}" type="presParOf" srcId="{31B76C6B-7874-4B49-A86B-2FDEDB0D5C46}" destId="{8F5DCCBD-A369-4037-A6D7-11B647908B4B}" srcOrd="2" destOrd="0" presId="urn:microsoft.com/office/officeart/2005/8/layout/process2"/>
    <dgm:cxn modelId="{CEC0FF74-E213-4EED-9FFC-7BACC819E53D}" type="presParOf" srcId="{31B76C6B-7874-4B49-A86B-2FDEDB0D5C46}" destId="{4C3D1898-3900-4E1E-86E2-FC7D6D9D06DD}" srcOrd="3" destOrd="0" presId="urn:microsoft.com/office/officeart/2005/8/layout/process2"/>
    <dgm:cxn modelId="{8E11CBA0-61C0-486B-A25A-1A379147B808}" type="presParOf" srcId="{4C3D1898-3900-4E1E-86E2-FC7D6D9D06DD}" destId="{5591EBC7-2DC6-4FE6-86CB-EA2622EE46CC}" srcOrd="0" destOrd="0" presId="urn:microsoft.com/office/officeart/2005/8/layout/process2"/>
    <dgm:cxn modelId="{B2B78F6C-9EB3-4282-8753-0A326368867C}" type="presParOf" srcId="{31B76C6B-7874-4B49-A86B-2FDEDB0D5C46}" destId="{4CCA1125-2D84-4276-8166-5F403DF8CE26}" srcOrd="4" destOrd="0" presId="urn:microsoft.com/office/officeart/2005/8/layout/process2"/>
    <dgm:cxn modelId="{A1E26447-7F41-4D89-8D09-4B5DEE4DA2FB}" type="presParOf" srcId="{31B76C6B-7874-4B49-A86B-2FDEDB0D5C46}" destId="{85A65118-D038-481C-B138-151F1C39C693}" srcOrd="5" destOrd="0" presId="urn:microsoft.com/office/officeart/2005/8/layout/process2"/>
    <dgm:cxn modelId="{A8CD2682-24AC-4D34-9DDF-BB2410A17205}" type="presParOf" srcId="{85A65118-D038-481C-B138-151F1C39C693}" destId="{3A110F76-C6C6-4F52-B181-DF7BC8E67DFE}" srcOrd="0" destOrd="0" presId="urn:microsoft.com/office/officeart/2005/8/layout/process2"/>
    <dgm:cxn modelId="{42AE8445-AE01-4C2A-B692-594759A73B0C}" type="presParOf" srcId="{31B76C6B-7874-4B49-A86B-2FDEDB0D5C46}" destId="{35AB9AC8-7245-4F8A-BC54-DBA0194560AB}" srcOrd="6" destOrd="0" presId="urn:microsoft.com/office/officeart/2005/8/layout/process2"/>
    <dgm:cxn modelId="{314CA107-458A-421B-80DB-1D022D2EB8A7}" type="presParOf" srcId="{31B76C6B-7874-4B49-A86B-2FDEDB0D5C46}" destId="{8CAC96BA-A1FA-454B-B0D2-BA814D3E4C32}" srcOrd="7" destOrd="0" presId="urn:microsoft.com/office/officeart/2005/8/layout/process2"/>
    <dgm:cxn modelId="{6A6AB1FF-5AD2-49AF-9532-1CB3E19A0844}" type="presParOf" srcId="{8CAC96BA-A1FA-454B-B0D2-BA814D3E4C32}" destId="{75FBD9DE-F6A7-4185-8052-82D745D85BD1}" srcOrd="0" destOrd="0" presId="urn:microsoft.com/office/officeart/2005/8/layout/process2"/>
    <dgm:cxn modelId="{55697D55-21DF-43A4-B344-BD6276BF8DA8}" type="presParOf" srcId="{31B76C6B-7874-4B49-A86B-2FDEDB0D5C46}" destId="{7BCEC287-06E5-46ED-81E4-58E630ED2CD5}"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CB1370-E537-4FA6-B3F6-0FCA471364E2}" type="doc">
      <dgm:prSet loTypeId="urn:microsoft.com/office/officeart/2005/8/layout/process2" loCatId="process" qsTypeId="urn:microsoft.com/office/officeart/2005/8/quickstyle/simple1" qsCatId="simple" csTypeId="urn:microsoft.com/office/officeart/2005/8/colors/accent1_2" csCatId="accent1" phldr="1"/>
      <dgm:spPr/>
    </dgm:pt>
    <dgm:pt modelId="{D70CBA1A-2F25-4D55-8BED-5D54BD971294}">
      <dgm:prSet phldrT="[텍스트]" custT="1"/>
      <dgm:spPr/>
      <dgm:t>
        <a:bodyPr/>
        <a:lstStyle/>
        <a:p>
          <a:pPr latinLnBrk="1"/>
          <a:r>
            <a:rPr lang="en-US" altLang="ko-KR" sz="1600" dirty="0"/>
            <a:t>Load Xml file</a:t>
          </a:r>
          <a:endParaRPr lang="ko-KR" altLang="en-US" sz="1600" dirty="0"/>
        </a:p>
      </dgm:t>
    </dgm:pt>
    <dgm:pt modelId="{1329B940-0A6D-47AD-A89E-205C2BEDA77D}" type="parTrans" cxnId="{8515244D-2C42-4D5E-B249-C0E299B1DA90}">
      <dgm:prSet/>
      <dgm:spPr/>
      <dgm:t>
        <a:bodyPr/>
        <a:lstStyle/>
        <a:p>
          <a:pPr latinLnBrk="1"/>
          <a:endParaRPr lang="ko-KR" altLang="en-US" sz="2400"/>
        </a:p>
      </dgm:t>
    </dgm:pt>
    <dgm:pt modelId="{97F733E4-B091-4645-85E3-FFB319D67C50}" type="sibTrans" cxnId="{8515244D-2C42-4D5E-B249-C0E299B1DA90}">
      <dgm:prSet custT="1"/>
      <dgm:spPr/>
      <dgm:t>
        <a:bodyPr/>
        <a:lstStyle/>
        <a:p>
          <a:pPr latinLnBrk="1"/>
          <a:endParaRPr lang="ko-KR" altLang="en-US" sz="1100"/>
        </a:p>
      </dgm:t>
    </dgm:pt>
    <dgm:pt modelId="{728C5F39-C27E-4B69-A4B6-93E847055EA8}">
      <dgm:prSet phldrT="[텍스트]" custT="1"/>
      <dgm:spPr/>
      <dgm:t>
        <a:bodyPr/>
        <a:lstStyle/>
        <a:p>
          <a:pPr latinLnBrk="1"/>
          <a:r>
            <a:rPr lang="en-US" altLang="ko-KR" sz="1600" dirty="0"/>
            <a:t>Load </a:t>
          </a:r>
        </a:p>
        <a:p>
          <a:pPr latinLnBrk="1"/>
          <a:r>
            <a:rPr lang="en-US" altLang="ko-KR" sz="1600" dirty="0"/>
            <a:t>Image or Video</a:t>
          </a:r>
          <a:endParaRPr lang="ko-KR" altLang="en-US" sz="1600" dirty="0"/>
        </a:p>
      </dgm:t>
    </dgm:pt>
    <dgm:pt modelId="{98F05B6E-4812-4EAE-A9D4-31F30208A0B6}" type="parTrans" cxnId="{2FB39DA5-012A-42EE-895C-C46D5F13C645}">
      <dgm:prSet/>
      <dgm:spPr/>
      <dgm:t>
        <a:bodyPr/>
        <a:lstStyle/>
        <a:p>
          <a:pPr latinLnBrk="1"/>
          <a:endParaRPr lang="ko-KR" altLang="en-US" sz="2400"/>
        </a:p>
      </dgm:t>
    </dgm:pt>
    <dgm:pt modelId="{0890C042-B4F6-4918-96CE-2D3CB4A92D1A}" type="sibTrans" cxnId="{2FB39DA5-012A-42EE-895C-C46D5F13C645}">
      <dgm:prSet custT="1"/>
      <dgm:spPr/>
      <dgm:t>
        <a:bodyPr/>
        <a:lstStyle/>
        <a:p>
          <a:pPr latinLnBrk="1"/>
          <a:endParaRPr lang="ko-KR" altLang="en-US" sz="1100"/>
        </a:p>
      </dgm:t>
    </dgm:pt>
    <dgm:pt modelId="{8BE007C5-0982-4CA4-A8F7-500898BE9483}">
      <dgm:prSet phldrT="[텍스트]" custT="1"/>
      <dgm:spPr/>
      <dgm:t>
        <a:bodyPr/>
        <a:lstStyle/>
        <a:p>
          <a:pPr latinLnBrk="1"/>
          <a:r>
            <a:rPr lang="en-US" altLang="ko-KR" sz="1600" dirty="0"/>
            <a:t>Using </a:t>
          </a:r>
          <a:r>
            <a:rPr lang="en-US" altLang="ko-KR" sz="1600" dirty="0" err="1"/>
            <a:t>detectMultiScale</a:t>
          </a:r>
          <a:r>
            <a:rPr lang="en-US" altLang="ko-KR" sz="1600" dirty="0"/>
            <a:t>() </a:t>
          </a:r>
        </a:p>
        <a:p>
          <a:pPr latinLnBrk="1"/>
          <a:r>
            <a:rPr lang="en-US" altLang="ko-KR" sz="1600" dirty="0"/>
            <a:t>For detection</a:t>
          </a:r>
          <a:endParaRPr lang="ko-KR" altLang="en-US" sz="1600" dirty="0"/>
        </a:p>
      </dgm:t>
    </dgm:pt>
    <dgm:pt modelId="{55FA747E-2140-4715-BA33-8C69564CEFA2}" type="parTrans" cxnId="{EF4619CC-FB73-4455-9F71-06E6A10B0735}">
      <dgm:prSet/>
      <dgm:spPr/>
      <dgm:t>
        <a:bodyPr/>
        <a:lstStyle/>
        <a:p>
          <a:pPr latinLnBrk="1"/>
          <a:endParaRPr lang="ko-KR" altLang="en-US" sz="2400"/>
        </a:p>
      </dgm:t>
    </dgm:pt>
    <dgm:pt modelId="{ED971F8B-225C-47ED-99AB-07C9B9F77674}" type="sibTrans" cxnId="{EF4619CC-FB73-4455-9F71-06E6A10B0735}">
      <dgm:prSet custT="1"/>
      <dgm:spPr/>
      <dgm:t>
        <a:bodyPr/>
        <a:lstStyle/>
        <a:p>
          <a:pPr latinLnBrk="1"/>
          <a:endParaRPr lang="ko-KR" altLang="en-US" sz="1100"/>
        </a:p>
      </dgm:t>
    </dgm:pt>
    <dgm:pt modelId="{BBF24751-7FD9-4E41-9CD9-00E59940A1C2}">
      <dgm:prSet phldrT="[텍스트]" custT="1"/>
      <dgm:spPr/>
      <dgm:t>
        <a:bodyPr/>
        <a:lstStyle/>
        <a:p>
          <a:pPr latinLnBrk="1"/>
          <a:r>
            <a:rPr lang="en-US" altLang="ko-KR" sz="1600" dirty="0"/>
            <a:t>Display Result</a:t>
          </a:r>
          <a:endParaRPr lang="ko-KR" altLang="en-US" sz="1600" dirty="0"/>
        </a:p>
      </dgm:t>
    </dgm:pt>
    <dgm:pt modelId="{1E2232DA-C7A2-4B6A-8127-6F6DFC7FA382}" type="parTrans" cxnId="{8D2D1BD5-179F-421D-BB9A-2A6335DA6A88}">
      <dgm:prSet/>
      <dgm:spPr/>
      <dgm:t>
        <a:bodyPr/>
        <a:lstStyle/>
        <a:p>
          <a:pPr latinLnBrk="1"/>
          <a:endParaRPr lang="ko-KR" altLang="en-US" sz="2400"/>
        </a:p>
      </dgm:t>
    </dgm:pt>
    <dgm:pt modelId="{BFA3FBFF-E1F9-4FA0-A04B-8F2F5F391BDF}" type="sibTrans" cxnId="{8D2D1BD5-179F-421D-BB9A-2A6335DA6A88}">
      <dgm:prSet custT="1"/>
      <dgm:spPr/>
      <dgm:t>
        <a:bodyPr/>
        <a:lstStyle/>
        <a:p>
          <a:pPr latinLnBrk="1"/>
          <a:endParaRPr lang="ko-KR" altLang="en-US" sz="1100"/>
        </a:p>
      </dgm:t>
    </dgm:pt>
    <dgm:pt modelId="{3EDF43AB-34A3-4A64-BE2D-96158917C6C8}">
      <dgm:prSet phldrT="[텍스트]" custT="1"/>
      <dgm:spPr/>
      <dgm:t>
        <a:bodyPr/>
        <a:lstStyle/>
        <a:p>
          <a:pPr latinLnBrk="1"/>
          <a:r>
            <a:rPr lang="en-US" altLang="ko-KR" sz="1600" dirty="0"/>
            <a:t>Evaluation</a:t>
          </a:r>
          <a:endParaRPr lang="ko-KR" altLang="en-US" sz="1600" dirty="0"/>
        </a:p>
      </dgm:t>
    </dgm:pt>
    <dgm:pt modelId="{D08834AE-763D-4012-BD3C-873BC82D9473}" type="parTrans" cxnId="{412D24C1-0507-413E-85ED-41BE04C13DFC}">
      <dgm:prSet/>
      <dgm:spPr/>
      <dgm:t>
        <a:bodyPr/>
        <a:lstStyle/>
        <a:p>
          <a:pPr latinLnBrk="1"/>
          <a:endParaRPr lang="ko-KR" altLang="en-US" sz="2400"/>
        </a:p>
      </dgm:t>
    </dgm:pt>
    <dgm:pt modelId="{56A248A6-C2AB-45E9-BA4B-4E2296BF4076}" type="sibTrans" cxnId="{412D24C1-0507-413E-85ED-41BE04C13DFC}">
      <dgm:prSet/>
      <dgm:spPr/>
      <dgm:t>
        <a:bodyPr/>
        <a:lstStyle/>
        <a:p>
          <a:pPr latinLnBrk="1"/>
          <a:endParaRPr lang="ko-KR" altLang="en-US" sz="2400"/>
        </a:p>
      </dgm:t>
    </dgm:pt>
    <dgm:pt modelId="{31B76C6B-7874-4B49-A86B-2FDEDB0D5C46}" type="pres">
      <dgm:prSet presAssocID="{90CB1370-E537-4FA6-B3F6-0FCA471364E2}" presName="linearFlow" presStyleCnt="0">
        <dgm:presLayoutVars>
          <dgm:resizeHandles val="exact"/>
        </dgm:presLayoutVars>
      </dgm:prSet>
      <dgm:spPr/>
    </dgm:pt>
    <dgm:pt modelId="{252D11A6-314B-4810-A2F3-56151061CEF7}" type="pres">
      <dgm:prSet presAssocID="{D70CBA1A-2F25-4D55-8BED-5D54BD971294}" presName="node" presStyleLbl="node1" presStyleIdx="0" presStyleCnt="5">
        <dgm:presLayoutVars>
          <dgm:bulletEnabled val="1"/>
        </dgm:presLayoutVars>
      </dgm:prSet>
      <dgm:spPr/>
    </dgm:pt>
    <dgm:pt modelId="{9F7EF7F3-BD67-4C2F-847E-049922D9C1FF}" type="pres">
      <dgm:prSet presAssocID="{97F733E4-B091-4645-85E3-FFB319D67C50}" presName="sibTrans" presStyleLbl="sibTrans2D1" presStyleIdx="0" presStyleCnt="4"/>
      <dgm:spPr/>
    </dgm:pt>
    <dgm:pt modelId="{08DEC19A-6044-412D-87E0-5AC4A1A248E3}" type="pres">
      <dgm:prSet presAssocID="{97F733E4-B091-4645-85E3-FFB319D67C50}" presName="connectorText" presStyleLbl="sibTrans2D1" presStyleIdx="0" presStyleCnt="4"/>
      <dgm:spPr/>
    </dgm:pt>
    <dgm:pt modelId="{8F5DCCBD-A369-4037-A6D7-11B647908B4B}" type="pres">
      <dgm:prSet presAssocID="{728C5F39-C27E-4B69-A4B6-93E847055EA8}" presName="node" presStyleLbl="node1" presStyleIdx="1" presStyleCnt="5">
        <dgm:presLayoutVars>
          <dgm:bulletEnabled val="1"/>
        </dgm:presLayoutVars>
      </dgm:prSet>
      <dgm:spPr/>
    </dgm:pt>
    <dgm:pt modelId="{4C3D1898-3900-4E1E-86E2-FC7D6D9D06DD}" type="pres">
      <dgm:prSet presAssocID="{0890C042-B4F6-4918-96CE-2D3CB4A92D1A}" presName="sibTrans" presStyleLbl="sibTrans2D1" presStyleIdx="1" presStyleCnt="4"/>
      <dgm:spPr/>
    </dgm:pt>
    <dgm:pt modelId="{5591EBC7-2DC6-4FE6-86CB-EA2622EE46CC}" type="pres">
      <dgm:prSet presAssocID="{0890C042-B4F6-4918-96CE-2D3CB4A92D1A}" presName="connectorText" presStyleLbl="sibTrans2D1" presStyleIdx="1" presStyleCnt="4"/>
      <dgm:spPr/>
    </dgm:pt>
    <dgm:pt modelId="{4CCA1125-2D84-4276-8166-5F403DF8CE26}" type="pres">
      <dgm:prSet presAssocID="{8BE007C5-0982-4CA4-A8F7-500898BE9483}" presName="node" presStyleLbl="node1" presStyleIdx="2" presStyleCnt="5" custLinFactNeighborY="-2229">
        <dgm:presLayoutVars>
          <dgm:bulletEnabled val="1"/>
        </dgm:presLayoutVars>
      </dgm:prSet>
      <dgm:spPr/>
    </dgm:pt>
    <dgm:pt modelId="{85A65118-D038-481C-B138-151F1C39C693}" type="pres">
      <dgm:prSet presAssocID="{ED971F8B-225C-47ED-99AB-07C9B9F77674}" presName="sibTrans" presStyleLbl="sibTrans2D1" presStyleIdx="2" presStyleCnt="4"/>
      <dgm:spPr/>
    </dgm:pt>
    <dgm:pt modelId="{3A110F76-C6C6-4F52-B181-DF7BC8E67DFE}" type="pres">
      <dgm:prSet presAssocID="{ED971F8B-225C-47ED-99AB-07C9B9F77674}" presName="connectorText" presStyleLbl="sibTrans2D1" presStyleIdx="2" presStyleCnt="4"/>
      <dgm:spPr/>
    </dgm:pt>
    <dgm:pt modelId="{35AB9AC8-7245-4F8A-BC54-DBA0194560AB}" type="pres">
      <dgm:prSet presAssocID="{BBF24751-7FD9-4E41-9CD9-00E59940A1C2}" presName="node" presStyleLbl="node1" presStyleIdx="3" presStyleCnt="5">
        <dgm:presLayoutVars>
          <dgm:bulletEnabled val="1"/>
        </dgm:presLayoutVars>
      </dgm:prSet>
      <dgm:spPr/>
    </dgm:pt>
    <dgm:pt modelId="{8CAC96BA-A1FA-454B-B0D2-BA814D3E4C32}" type="pres">
      <dgm:prSet presAssocID="{BFA3FBFF-E1F9-4FA0-A04B-8F2F5F391BDF}" presName="sibTrans" presStyleLbl="sibTrans2D1" presStyleIdx="3" presStyleCnt="4"/>
      <dgm:spPr/>
    </dgm:pt>
    <dgm:pt modelId="{75FBD9DE-F6A7-4185-8052-82D745D85BD1}" type="pres">
      <dgm:prSet presAssocID="{BFA3FBFF-E1F9-4FA0-A04B-8F2F5F391BDF}" presName="connectorText" presStyleLbl="sibTrans2D1" presStyleIdx="3" presStyleCnt="4"/>
      <dgm:spPr/>
    </dgm:pt>
    <dgm:pt modelId="{7BCEC287-06E5-46ED-81E4-58E630ED2CD5}" type="pres">
      <dgm:prSet presAssocID="{3EDF43AB-34A3-4A64-BE2D-96158917C6C8}" presName="node" presStyleLbl="node1" presStyleIdx="4" presStyleCnt="5">
        <dgm:presLayoutVars>
          <dgm:bulletEnabled val="1"/>
        </dgm:presLayoutVars>
      </dgm:prSet>
      <dgm:spPr/>
    </dgm:pt>
  </dgm:ptLst>
  <dgm:cxnLst>
    <dgm:cxn modelId="{3C25DA17-5E71-481B-869A-C96C8C545961}" type="presOf" srcId="{8BE007C5-0982-4CA4-A8F7-500898BE9483}" destId="{4CCA1125-2D84-4276-8166-5F403DF8CE26}" srcOrd="0" destOrd="0" presId="urn:microsoft.com/office/officeart/2005/8/layout/process2"/>
    <dgm:cxn modelId="{4826E223-0E3F-4091-9777-5E5A0BA7E361}" type="presOf" srcId="{D70CBA1A-2F25-4D55-8BED-5D54BD971294}" destId="{252D11A6-314B-4810-A2F3-56151061CEF7}" srcOrd="0" destOrd="0" presId="urn:microsoft.com/office/officeart/2005/8/layout/process2"/>
    <dgm:cxn modelId="{FEF44528-A22F-4347-8F71-B84B462261D4}" type="presOf" srcId="{97F733E4-B091-4645-85E3-FFB319D67C50}" destId="{08DEC19A-6044-412D-87E0-5AC4A1A248E3}" srcOrd="1" destOrd="0" presId="urn:microsoft.com/office/officeart/2005/8/layout/process2"/>
    <dgm:cxn modelId="{0E3AFB3E-1AF1-46BF-954F-53D5111747D8}" type="presOf" srcId="{3EDF43AB-34A3-4A64-BE2D-96158917C6C8}" destId="{7BCEC287-06E5-46ED-81E4-58E630ED2CD5}" srcOrd="0" destOrd="0" presId="urn:microsoft.com/office/officeart/2005/8/layout/process2"/>
    <dgm:cxn modelId="{F78B9460-BD4D-4A99-93F4-F058BBB33327}" type="presOf" srcId="{90CB1370-E537-4FA6-B3F6-0FCA471364E2}" destId="{31B76C6B-7874-4B49-A86B-2FDEDB0D5C46}" srcOrd="0" destOrd="0" presId="urn:microsoft.com/office/officeart/2005/8/layout/process2"/>
    <dgm:cxn modelId="{69DAD746-5B17-4576-8186-75CB8A471A0A}" type="presOf" srcId="{BBF24751-7FD9-4E41-9CD9-00E59940A1C2}" destId="{35AB9AC8-7245-4F8A-BC54-DBA0194560AB}" srcOrd="0" destOrd="0" presId="urn:microsoft.com/office/officeart/2005/8/layout/process2"/>
    <dgm:cxn modelId="{8515244D-2C42-4D5E-B249-C0E299B1DA90}" srcId="{90CB1370-E537-4FA6-B3F6-0FCA471364E2}" destId="{D70CBA1A-2F25-4D55-8BED-5D54BD971294}" srcOrd="0" destOrd="0" parTransId="{1329B940-0A6D-47AD-A89E-205C2BEDA77D}" sibTransId="{97F733E4-B091-4645-85E3-FFB319D67C50}"/>
    <dgm:cxn modelId="{87D9E06E-CDC2-462D-A36F-DCD2867C5379}" type="presOf" srcId="{0890C042-B4F6-4918-96CE-2D3CB4A92D1A}" destId="{4C3D1898-3900-4E1E-86E2-FC7D6D9D06DD}" srcOrd="0" destOrd="0" presId="urn:microsoft.com/office/officeart/2005/8/layout/process2"/>
    <dgm:cxn modelId="{202F6E76-EE94-495D-87F5-4F3B5ADCB1D8}" type="presOf" srcId="{ED971F8B-225C-47ED-99AB-07C9B9F77674}" destId="{3A110F76-C6C6-4F52-B181-DF7BC8E67DFE}" srcOrd="1" destOrd="0" presId="urn:microsoft.com/office/officeart/2005/8/layout/process2"/>
    <dgm:cxn modelId="{B1894159-CDE4-40E8-9230-5FDFC15AD0A8}" type="presOf" srcId="{728C5F39-C27E-4B69-A4B6-93E847055EA8}" destId="{8F5DCCBD-A369-4037-A6D7-11B647908B4B}" srcOrd="0" destOrd="0" presId="urn:microsoft.com/office/officeart/2005/8/layout/process2"/>
    <dgm:cxn modelId="{45B27F8A-D3D7-4ABF-9D2B-33907BDC5790}" type="presOf" srcId="{BFA3FBFF-E1F9-4FA0-A04B-8F2F5F391BDF}" destId="{75FBD9DE-F6A7-4185-8052-82D745D85BD1}" srcOrd="1" destOrd="0" presId="urn:microsoft.com/office/officeart/2005/8/layout/process2"/>
    <dgm:cxn modelId="{2FB39DA5-012A-42EE-895C-C46D5F13C645}" srcId="{90CB1370-E537-4FA6-B3F6-0FCA471364E2}" destId="{728C5F39-C27E-4B69-A4B6-93E847055EA8}" srcOrd="1" destOrd="0" parTransId="{98F05B6E-4812-4EAE-A9D4-31F30208A0B6}" sibTransId="{0890C042-B4F6-4918-96CE-2D3CB4A92D1A}"/>
    <dgm:cxn modelId="{D97FF4AD-B17F-4508-870E-2DA9E0A8096E}" type="presOf" srcId="{ED971F8B-225C-47ED-99AB-07C9B9F77674}" destId="{85A65118-D038-481C-B138-151F1C39C693}" srcOrd="0" destOrd="0" presId="urn:microsoft.com/office/officeart/2005/8/layout/process2"/>
    <dgm:cxn modelId="{412D24C1-0507-413E-85ED-41BE04C13DFC}" srcId="{90CB1370-E537-4FA6-B3F6-0FCA471364E2}" destId="{3EDF43AB-34A3-4A64-BE2D-96158917C6C8}" srcOrd="4" destOrd="0" parTransId="{D08834AE-763D-4012-BD3C-873BC82D9473}" sibTransId="{56A248A6-C2AB-45E9-BA4B-4E2296BF4076}"/>
    <dgm:cxn modelId="{1705AFC6-CC05-4B32-9DDC-89E39A2CFA0E}" type="presOf" srcId="{97F733E4-B091-4645-85E3-FFB319D67C50}" destId="{9F7EF7F3-BD67-4C2F-847E-049922D9C1FF}" srcOrd="0" destOrd="0" presId="urn:microsoft.com/office/officeart/2005/8/layout/process2"/>
    <dgm:cxn modelId="{EF4619CC-FB73-4455-9F71-06E6A10B0735}" srcId="{90CB1370-E537-4FA6-B3F6-0FCA471364E2}" destId="{8BE007C5-0982-4CA4-A8F7-500898BE9483}" srcOrd="2" destOrd="0" parTransId="{55FA747E-2140-4715-BA33-8C69564CEFA2}" sibTransId="{ED971F8B-225C-47ED-99AB-07C9B9F77674}"/>
    <dgm:cxn modelId="{8D2D1BD5-179F-421D-BB9A-2A6335DA6A88}" srcId="{90CB1370-E537-4FA6-B3F6-0FCA471364E2}" destId="{BBF24751-7FD9-4E41-9CD9-00E59940A1C2}" srcOrd="3" destOrd="0" parTransId="{1E2232DA-C7A2-4B6A-8127-6F6DFC7FA382}" sibTransId="{BFA3FBFF-E1F9-4FA0-A04B-8F2F5F391BDF}"/>
    <dgm:cxn modelId="{111FFDED-1BB5-4906-B1FE-458316EE3CBB}" type="presOf" srcId="{0890C042-B4F6-4918-96CE-2D3CB4A92D1A}" destId="{5591EBC7-2DC6-4FE6-86CB-EA2622EE46CC}" srcOrd="1" destOrd="0" presId="urn:microsoft.com/office/officeart/2005/8/layout/process2"/>
    <dgm:cxn modelId="{894325FA-4C7C-4BC1-A9AB-94F8AA73E284}" type="presOf" srcId="{BFA3FBFF-E1F9-4FA0-A04B-8F2F5F391BDF}" destId="{8CAC96BA-A1FA-454B-B0D2-BA814D3E4C32}" srcOrd="0" destOrd="0" presId="urn:microsoft.com/office/officeart/2005/8/layout/process2"/>
    <dgm:cxn modelId="{0FFCD20F-3A6D-4817-8ADF-34C0102FF761}" type="presParOf" srcId="{31B76C6B-7874-4B49-A86B-2FDEDB0D5C46}" destId="{252D11A6-314B-4810-A2F3-56151061CEF7}" srcOrd="0" destOrd="0" presId="urn:microsoft.com/office/officeart/2005/8/layout/process2"/>
    <dgm:cxn modelId="{D3B40372-E26B-4D5E-815A-C6F8993487CA}" type="presParOf" srcId="{31B76C6B-7874-4B49-A86B-2FDEDB0D5C46}" destId="{9F7EF7F3-BD67-4C2F-847E-049922D9C1FF}" srcOrd="1" destOrd="0" presId="urn:microsoft.com/office/officeart/2005/8/layout/process2"/>
    <dgm:cxn modelId="{78062219-F7BF-48B6-A36F-9A87CCEF4764}" type="presParOf" srcId="{9F7EF7F3-BD67-4C2F-847E-049922D9C1FF}" destId="{08DEC19A-6044-412D-87E0-5AC4A1A248E3}" srcOrd="0" destOrd="0" presId="urn:microsoft.com/office/officeart/2005/8/layout/process2"/>
    <dgm:cxn modelId="{CC249088-010A-40ED-9FB2-7DAE0C37976D}" type="presParOf" srcId="{31B76C6B-7874-4B49-A86B-2FDEDB0D5C46}" destId="{8F5DCCBD-A369-4037-A6D7-11B647908B4B}" srcOrd="2" destOrd="0" presId="urn:microsoft.com/office/officeart/2005/8/layout/process2"/>
    <dgm:cxn modelId="{CEC0FF74-E213-4EED-9FFC-7BACC819E53D}" type="presParOf" srcId="{31B76C6B-7874-4B49-A86B-2FDEDB0D5C46}" destId="{4C3D1898-3900-4E1E-86E2-FC7D6D9D06DD}" srcOrd="3" destOrd="0" presId="urn:microsoft.com/office/officeart/2005/8/layout/process2"/>
    <dgm:cxn modelId="{8E11CBA0-61C0-486B-A25A-1A379147B808}" type="presParOf" srcId="{4C3D1898-3900-4E1E-86E2-FC7D6D9D06DD}" destId="{5591EBC7-2DC6-4FE6-86CB-EA2622EE46CC}" srcOrd="0" destOrd="0" presId="urn:microsoft.com/office/officeart/2005/8/layout/process2"/>
    <dgm:cxn modelId="{B2B78F6C-9EB3-4282-8753-0A326368867C}" type="presParOf" srcId="{31B76C6B-7874-4B49-A86B-2FDEDB0D5C46}" destId="{4CCA1125-2D84-4276-8166-5F403DF8CE26}" srcOrd="4" destOrd="0" presId="urn:microsoft.com/office/officeart/2005/8/layout/process2"/>
    <dgm:cxn modelId="{A1E26447-7F41-4D89-8D09-4B5DEE4DA2FB}" type="presParOf" srcId="{31B76C6B-7874-4B49-A86B-2FDEDB0D5C46}" destId="{85A65118-D038-481C-B138-151F1C39C693}" srcOrd="5" destOrd="0" presId="urn:microsoft.com/office/officeart/2005/8/layout/process2"/>
    <dgm:cxn modelId="{A8CD2682-24AC-4D34-9DDF-BB2410A17205}" type="presParOf" srcId="{85A65118-D038-481C-B138-151F1C39C693}" destId="{3A110F76-C6C6-4F52-B181-DF7BC8E67DFE}" srcOrd="0" destOrd="0" presId="urn:microsoft.com/office/officeart/2005/8/layout/process2"/>
    <dgm:cxn modelId="{42AE8445-AE01-4C2A-B692-594759A73B0C}" type="presParOf" srcId="{31B76C6B-7874-4B49-A86B-2FDEDB0D5C46}" destId="{35AB9AC8-7245-4F8A-BC54-DBA0194560AB}" srcOrd="6" destOrd="0" presId="urn:microsoft.com/office/officeart/2005/8/layout/process2"/>
    <dgm:cxn modelId="{314CA107-458A-421B-80DB-1D022D2EB8A7}" type="presParOf" srcId="{31B76C6B-7874-4B49-A86B-2FDEDB0D5C46}" destId="{8CAC96BA-A1FA-454B-B0D2-BA814D3E4C32}" srcOrd="7" destOrd="0" presId="urn:microsoft.com/office/officeart/2005/8/layout/process2"/>
    <dgm:cxn modelId="{6A6AB1FF-5AD2-49AF-9532-1CB3E19A0844}" type="presParOf" srcId="{8CAC96BA-A1FA-454B-B0D2-BA814D3E4C32}" destId="{75FBD9DE-F6A7-4185-8052-82D745D85BD1}" srcOrd="0" destOrd="0" presId="urn:microsoft.com/office/officeart/2005/8/layout/process2"/>
    <dgm:cxn modelId="{55697D55-21DF-43A4-B344-BD6276BF8DA8}" type="presParOf" srcId="{31B76C6B-7874-4B49-A86B-2FDEDB0D5C46}" destId="{7BCEC287-06E5-46ED-81E4-58E630ED2CD5}" srcOrd="8"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D11A6-314B-4810-A2F3-56151061CEF7}">
      <dsp:nvSpPr>
        <dsp:cNvPr id="0" name=""/>
        <dsp:cNvSpPr/>
      </dsp:nvSpPr>
      <dsp:spPr>
        <a:xfrm>
          <a:off x="2808820" y="661"/>
          <a:ext cx="2510358"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Collect</a:t>
          </a:r>
        </a:p>
        <a:p>
          <a:pPr marL="0" lvl="0" indent="0" algn="ctr" defTabSz="711200" latinLnBrk="1">
            <a:lnSpc>
              <a:spcPct val="90000"/>
            </a:lnSpc>
            <a:spcBef>
              <a:spcPct val="0"/>
            </a:spcBef>
            <a:spcAft>
              <a:spcPct val="35000"/>
            </a:spcAft>
            <a:buNone/>
          </a:pPr>
          <a:r>
            <a:rPr lang="en-US" altLang="ko-KR" sz="1600" kern="1200" dirty="0"/>
            <a:t>Data</a:t>
          </a:r>
          <a:endParaRPr lang="ko-KR" altLang="en-US" sz="1600" kern="1200" dirty="0"/>
        </a:p>
      </dsp:txBody>
      <dsp:txXfrm>
        <a:off x="2831487" y="23328"/>
        <a:ext cx="2465024" cy="728572"/>
      </dsp:txXfrm>
    </dsp:sp>
    <dsp:sp modelId="{9F7EF7F3-BD67-4C2F-847E-049922D9C1FF}">
      <dsp:nvSpPr>
        <dsp:cNvPr id="0" name=""/>
        <dsp:cNvSpPr/>
      </dsp:nvSpPr>
      <dsp:spPr>
        <a:xfrm rot="5400000">
          <a:off x="3918892" y="793915"/>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rot="-5400000">
        <a:off x="3959522" y="822936"/>
        <a:ext cx="208955" cy="203150"/>
      </dsp:txXfrm>
    </dsp:sp>
    <dsp:sp modelId="{8F5DCCBD-A369-4037-A6D7-11B647908B4B}">
      <dsp:nvSpPr>
        <dsp:cNvPr id="0" name=""/>
        <dsp:cNvSpPr/>
      </dsp:nvSpPr>
      <dsp:spPr>
        <a:xfrm>
          <a:off x="2808820" y="1161520"/>
          <a:ext cx="2510358"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Crop ROI</a:t>
          </a:r>
          <a:endParaRPr lang="ko-KR" altLang="en-US" sz="1600" kern="1200" dirty="0"/>
        </a:p>
      </dsp:txBody>
      <dsp:txXfrm>
        <a:off x="2831487" y="1184187"/>
        <a:ext cx="2465024" cy="728572"/>
      </dsp:txXfrm>
    </dsp:sp>
    <dsp:sp modelId="{4C3D1898-3900-4E1E-86E2-FC7D6D9D06DD}">
      <dsp:nvSpPr>
        <dsp:cNvPr id="0" name=""/>
        <dsp:cNvSpPr/>
      </dsp:nvSpPr>
      <dsp:spPr>
        <a:xfrm rot="5400000">
          <a:off x="3918892" y="195477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rot="-5400000">
        <a:off x="3959522" y="1983795"/>
        <a:ext cx="208955" cy="203150"/>
      </dsp:txXfrm>
    </dsp:sp>
    <dsp:sp modelId="{4CCA1125-2D84-4276-8166-5F403DF8CE26}">
      <dsp:nvSpPr>
        <dsp:cNvPr id="0" name=""/>
        <dsp:cNvSpPr/>
      </dsp:nvSpPr>
      <dsp:spPr>
        <a:xfrm>
          <a:off x="2808820" y="2322380"/>
          <a:ext cx="2510358"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Generate</a:t>
          </a:r>
        </a:p>
        <a:p>
          <a:pPr marL="0" lvl="0" indent="0" algn="ctr" defTabSz="711200" latinLnBrk="1">
            <a:lnSpc>
              <a:spcPct val="90000"/>
            </a:lnSpc>
            <a:spcBef>
              <a:spcPct val="0"/>
            </a:spcBef>
            <a:spcAft>
              <a:spcPct val="35000"/>
            </a:spcAft>
            <a:buNone/>
          </a:pPr>
          <a:r>
            <a:rPr lang="en-US" altLang="ko-KR" sz="1600" kern="1200" dirty="0"/>
            <a:t>Classifier</a:t>
          </a:r>
          <a:endParaRPr lang="ko-KR" altLang="en-US" sz="1600" kern="1200" dirty="0"/>
        </a:p>
      </dsp:txBody>
      <dsp:txXfrm>
        <a:off x="2831487" y="2345047"/>
        <a:ext cx="2465024" cy="728572"/>
      </dsp:txXfrm>
    </dsp:sp>
    <dsp:sp modelId="{85A65118-D038-481C-B138-151F1C39C693}">
      <dsp:nvSpPr>
        <dsp:cNvPr id="0" name=""/>
        <dsp:cNvSpPr/>
      </dsp:nvSpPr>
      <dsp:spPr>
        <a:xfrm rot="5400000">
          <a:off x="3918892" y="311563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rot="-5400000">
        <a:off x="3959522" y="3144655"/>
        <a:ext cx="208955" cy="203150"/>
      </dsp:txXfrm>
    </dsp:sp>
    <dsp:sp modelId="{35AB9AC8-7245-4F8A-BC54-DBA0194560AB}">
      <dsp:nvSpPr>
        <dsp:cNvPr id="0" name=""/>
        <dsp:cNvSpPr/>
      </dsp:nvSpPr>
      <dsp:spPr>
        <a:xfrm>
          <a:off x="2808820" y="3483239"/>
          <a:ext cx="2510358"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Training</a:t>
          </a:r>
        </a:p>
        <a:p>
          <a:pPr marL="0" lvl="0" indent="0" algn="ctr" defTabSz="711200" latinLnBrk="1">
            <a:lnSpc>
              <a:spcPct val="90000"/>
            </a:lnSpc>
            <a:spcBef>
              <a:spcPct val="0"/>
            </a:spcBef>
            <a:spcAft>
              <a:spcPct val="35000"/>
            </a:spcAft>
            <a:buNone/>
          </a:pPr>
          <a:r>
            <a:rPr lang="en-US" altLang="ko-KR" sz="1600" kern="1200" dirty="0"/>
            <a:t>By Cascade-Trainer GUI</a:t>
          </a:r>
          <a:endParaRPr lang="ko-KR" altLang="en-US" sz="1600" kern="1200" dirty="0"/>
        </a:p>
      </dsp:txBody>
      <dsp:txXfrm>
        <a:off x="2831487" y="3505906"/>
        <a:ext cx="2465024" cy="728572"/>
      </dsp:txXfrm>
    </dsp:sp>
    <dsp:sp modelId="{8CAC96BA-A1FA-454B-B0D2-BA814D3E4C32}">
      <dsp:nvSpPr>
        <dsp:cNvPr id="0" name=""/>
        <dsp:cNvSpPr/>
      </dsp:nvSpPr>
      <dsp:spPr>
        <a:xfrm rot="5400000">
          <a:off x="3918892" y="4276493"/>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rot="-5400000">
        <a:off x="3959522" y="4305514"/>
        <a:ext cx="208955" cy="203150"/>
      </dsp:txXfrm>
    </dsp:sp>
    <dsp:sp modelId="{7BCEC287-06E5-46ED-81E4-58E630ED2CD5}">
      <dsp:nvSpPr>
        <dsp:cNvPr id="0" name=""/>
        <dsp:cNvSpPr/>
      </dsp:nvSpPr>
      <dsp:spPr>
        <a:xfrm>
          <a:off x="2808820" y="4644099"/>
          <a:ext cx="2510358"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Generate</a:t>
          </a:r>
        </a:p>
        <a:p>
          <a:pPr marL="0" lvl="0" indent="0" algn="ctr" defTabSz="711200" latinLnBrk="1">
            <a:lnSpc>
              <a:spcPct val="90000"/>
            </a:lnSpc>
            <a:spcBef>
              <a:spcPct val="0"/>
            </a:spcBef>
            <a:spcAft>
              <a:spcPct val="35000"/>
            </a:spcAft>
            <a:buNone/>
          </a:pPr>
          <a:r>
            <a:rPr lang="en-US" altLang="ko-KR" sz="1600" kern="1200" dirty="0"/>
            <a:t>Classifier</a:t>
          </a:r>
          <a:endParaRPr lang="ko-KR" altLang="en-US" sz="1600" kern="1200" dirty="0"/>
        </a:p>
      </dsp:txBody>
      <dsp:txXfrm>
        <a:off x="2831487" y="4666766"/>
        <a:ext cx="2465024" cy="728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D11A6-314B-4810-A2F3-56151061CEF7}">
      <dsp:nvSpPr>
        <dsp:cNvPr id="0" name=""/>
        <dsp:cNvSpPr/>
      </dsp:nvSpPr>
      <dsp:spPr>
        <a:xfrm>
          <a:off x="2842074" y="661"/>
          <a:ext cx="2443850"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Load Xml file</a:t>
          </a:r>
          <a:endParaRPr lang="ko-KR" altLang="en-US" sz="1600" kern="1200" dirty="0"/>
        </a:p>
      </dsp:txBody>
      <dsp:txXfrm>
        <a:off x="2864741" y="23328"/>
        <a:ext cx="2398516" cy="728572"/>
      </dsp:txXfrm>
    </dsp:sp>
    <dsp:sp modelId="{9F7EF7F3-BD67-4C2F-847E-049922D9C1FF}">
      <dsp:nvSpPr>
        <dsp:cNvPr id="0" name=""/>
        <dsp:cNvSpPr/>
      </dsp:nvSpPr>
      <dsp:spPr>
        <a:xfrm rot="5400000">
          <a:off x="3918892" y="793915"/>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rot="-5400000">
        <a:off x="3959522" y="822936"/>
        <a:ext cx="208955" cy="203150"/>
      </dsp:txXfrm>
    </dsp:sp>
    <dsp:sp modelId="{8F5DCCBD-A369-4037-A6D7-11B647908B4B}">
      <dsp:nvSpPr>
        <dsp:cNvPr id="0" name=""/>
        <dsp:cNvSpPr/>
      </dsp:nvSpPr>
      <dsp:spPr>
        <a:xfrm>
          <a:off x="2842074" y="1161520"/>
          <a:ext cx="2443850"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Load </a:t>
          </a:r>
        </a:p>
        <a:p>
          <a:pPr marL="0" lvl="0" indent="0" algn="ctr" defTabSz="711200" latinLnBrk="1">
            <a:lnSpc>
              <a:spcPct val="90000"/>
            </a:lnSpc>
            <a:spcBef>
              <a:spcPct val="0"/>
            </a:spcBef>
            <a:spcAft>
              <a:spcPct val="35000"/>
            </a:spcAft>
            <a:buNone/>
          </a:pPr>
          <a:r>
            <a:rPr lang="en-US" altLang="ko-KR" sz="1600" kern="1200" dirty="0"/>
            <a:t>Image or Video</a:t>
          </a:r>
          <a:endParaRPr lang="ko-KR" altLang="en-US" sz="1600" kern="1200" dirty="0"/>
        </a:p>
      </dsp:txBody>
      <dsp:txXfrm>
        <a:off x="2864741" y="1184187"/>
        <a:ext cx="2398516" cy="728572"/>
      </dsp:txXfrm>
    </dsp:sp>
    <dsp:sp modelId="{4C3D1898-3900-4E1E-86E2-FC7D6D9D06DD}">
      <dsp:nvSpPr>
        <dsp:cNvPr id="0" name=""/>
        <dsp:cNvSpPr/>
      </dsp:nvSpPr>
      <dsp:spPr>
        <a:xfrm rot="5400000">
          <a:off x="3922127" y="1950462"/>
          <a:ext cx="283745"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rot="-5400000">
        <a:off x="3959523" y="1982718"/>
        <a:ext cx="208955" cy="198622"/>
      </dsp:txXfrm>
    </dsp:sp>
    <dsp:sp modelId="{4CCA1125-2D84-4276-8166-5F403DF8CE26}">
      <dsp:nvSpPr>
        <dsp:cNvPr id="0" name=""/>
        <dsp:cNvSpPr/>
      </dsp:nvSpPr>
      <dsp:spPr>
        <a:xfrm>
          <a:off x="2842074" y="2313755"/>
          <a:ext cx="2443850"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Using </a:t>
          </a:r>
          <a:r>
            <a:rPr lang="en-US" altLang="ko-KR" sz="1600" kern="1200" dirty="0" err="1"/>
            <a:t>detectMultiScale</a:t>
          </a:r>
          <a:r>
            <a:rPr lang="en-US" altLang="ko-KR" sz="1600" kern="1200" dirty="0"/>
            <a:t>() </a:t>
          </a:r>
        </a:p>
        <a:p>
          <a:pPr marL="0" lvl="0" indent="0" algn="ctr" defTabSz="711200" latinLnBrk="1">
            <a:lnSpc>
              <a:spcPct val="90000"/>
            </a:lnSpc>
            <a:spcBef>
              <a:spcPct val="0"/>
            </a:spcBef>
            <a:spcAft>
              <a:spcPct val="35000"/>
            </a:spcAft>
            <a:buNone/>
          </a:pPr>
          <a:r>
            <a:rPr lang="en-US" altLang="ko-KR" sz="1600" kern="1200" dirty="0"/>
            <a:t>For detection</a:t>
          </a:r>
          <a:endParaRPr lang="ko-KR" altLang="en-US" sz="1600" kern="1200" dirty="0"/>
        </a:p>
      </dsp:txBody>
      <dsp:txXfrm>
        <a:off x="2864741" y="2336422"/>
        <a:ext cx="2398516" cy="728572"/>
      </dsp:txXfrm>
    </dsp:sp>
    <dsp:sp modelId="{85A65118-D038-481C-B138-151F1C39C693}">
      <dsp:nvSpPr>
        <dsp:cNvPr id="0" name=""/>
        <dsp:cNvSpPr/>
      </dsp:nvSpPr>
      <dsp:spPr>
        <a:xfrm rot="5400000">
          <a:off x="3915658" y="3111321"/>
          <a:ext cx="296683"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rot="-5400000">
        <a:off x="3959523" y="3137108"/>
        <a:ext cx="208955" cy="207678"/>
      </dsp:txXfrm>
    </dsp:sp>
    <dsp:sp modelId="{35AB9AC8-7245-4F8A-BC54-DBA0194560AB}">
      <dsp:nvSpPr>
        <dsp:cNvPr id="0" name=""/>
        <dsp:cNvSpPr/>
      </dsp:nvSpPr>
      <dsp:spPr>
        <a:xfrm>
          <a:off x="2842074" y="3483239"/>
          <a:ext cx="2443850"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Display Result</a:t>
          </a:r>
          <a:endParaRPr lang="ko-KR" altLang="en-US" sz="1600" kern="1200" dirty="0"/>
        </a:p>
      </dsp:txBody>
      <dsp:txXfrm>
        <a:off x="2864741" y="3505906"/>
        <a:ext cx="2398516" cy="728572"/>
      </dsp:txXfrm>
    </dsp:sp>
    <dsp:sp modelId="{8CAC96BA-A1FA-454B-B0D2-BA814D3E4C32}">
      <dsp:nvSpPr>
        <dsp:cNvPr id="0" name=""/>
        <dsp:cNvSpPr/>
      </dsp:nvSpPr>
      <dsp:spPr>
        <a:xfrm rot="5400000">
          <a:off x="3918892" y="4276493"/>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rot="-5400000">
        <a:off x="3959522" y="4305514"/>
        <a:ext cx="208955" cy="203150"/>
      </dsp:txXfrm>
    </dsp:sp>
    <dsp:sp modelId="{7BCEC287-06E5-46ED-81E4-58E630ED2CD5}">
      <dsp:nvSpPr>
        <dsp:cNvPr id="0" name=""/>
        <dsp:cNvSpPr/>
      </dsp:nvSpPr>
      <dsp:spPr>
        <a:xfrm>
          <a:off x="2842074" y="4644099"/>
          <a:ext cx="2443850" cy="77390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latinLnBrk="1">
            <a:lnSpc>
              <a:spcPct val="90000"/>
            </a:lnSpc>
            <a:spcBef>
              <a:spcPct val="0"/>
            </a:spcBef>
            <a:spcAft>
              <a:spcPct val="35000"/>
            </a:spcAft>
            <a:buNone/>
          </a:pPr>
          <a:r>
            <a:rPr lang="en-US" altLang="ko-KR" sz="1600" kern="1200" dirty="0"/>
            <a:t>Evaluation</a:t>
          </a:r>
          <a:endParaRPr lang="ko-KR" altLang="en-US" sz="1600" kern="1200" dirty="0"/>
        </a:p>
      </dsp:txBody>
      <dsp:txXfrm>
        <a:off x="2864741" y="4666766"/>
        <a:ext cx="2398516" cy="728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D411D-3AE0-49B4-A9E9-69F3CD3B1D1B}" type="datetimeFigureOut">
              <a:rPr lang="ko-KR" altLang="en-US" smtClean="0"/>
              <a:t>2019-06-10</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DB124-43A7-42DA-925A-4A1C488BFE32}" type="slidenum">
              <a:rPr lang="ko-KR" altLang="en-US" smtClean="0"/>
              <a:t>‹#›</a:t>
            </a:fld>
            <a:endParaRPr lang="ko-KR" altLang="en-US" dirty="0"/>
          </a:p>
        </p:txBody>
      </p:sp>
    </p:spTree>
    <p:extLst>
      <p:ext uri="{BB962C8B-B14F-4D97-AF65-F5344CB8AC3E}">
        <p14:creationId xmlns:p14="http://schemas.microsoft.com/office/powerpoint/2010/main" val="55788356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D51EF75-D220-4B15-B238-913B0E42C498}" type="datetimeFigureOut">
              <a:rPr lang="ko-KR" altLang="en-US" smtClean="0"/>
              <a:t>2019-06-10</a:t>
            </a:fld>
            <a:endParaRPr lang="ko-KR" alt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ko-KR" alt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9C71E46-7605-4BAA-A0F5-CAED6505C5A6}" type="slidenum">
              <a:rPr lang="ko-KR" altLang="en-US" smtClean="0"/>
              <a:t>‹#›</a:t>
            </a:fld>
            <a:endParaRPr lang="ko-KR" alt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77548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378163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206415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9069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ko-KR" altLang="en-US"/>
              <a:t>마스터 제목 스타일 편집</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59C71E46-7605-4BAA-A0F5-CAED6505C5A6}" type="slidenum">
              <a:rPr lang="ko-KR" altLang="en-US" smtClean="0"/>
              <a:t>‹#›</a:t>
            </a:fld>
            <a:endParaRPr lang="ko-KR" alt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820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6" name="Footer Placeholder 5"/>
          <p:cNvSpPr>
            <a:spLocks noGrp="1"/>
          </p:cNvSpPr>
          <p:nvPr>
            <p:ph type="ftr" sz="quarter" idx="11"/>
          </p:nvPr>
        </p:nvSpPr>
        <p:spPr/>
        <p:txBody>
          <a:bodyPr/>
          <a:lstStyle/>
          <a:p>
            <a:endParaRPr lang="ko-KR" altLang="en-US" dirty="0"/>
          </a:p>
        </p:txBody>
      </p:sp>
      <p:sp>
        <p:nvSpPr>
          <p:cNvPr id="7" name="Slide Number Placeholder 6"/>
          <p:cNvSpPr>
            <a:spLocks noGrp="1"/>
          </p:cNvSpPr>
          <p:nvPr>
            <p:ph type="sldNum" sz="quarter" idx="12"/>
          </p:nvPr>
        </p:nvSpPr>
        <p:spPr/>
        <p:txBody>
          <a:body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22582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ko-KR" altLang="en-US"/>
              <a:t>마스터 텍스트 스타일 편집</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8" name="Footer Placeholder 7"/>
          <p:cNvSpPr>
            <a:spLocks noGrp="1"/>
          </p:cNvSpPr>
          <p:nvPr>
            <p:ph type="ftr" sz="quarter" idx="11"/>
          </p:nvPr>
        </p:nvSpPr>
        <p:spPr/>
        <p:txBody>
          <a:bodyPr/>
          <a:lstStyle/>
          <a:p>
            <a:endParaRPr lang="ko-KR" altLang="en-US" dirty="0"/>
          </a:p>
        </p:txBody>
      </p:sp>
      <p:sp>
        <p:nvSpPr>
          <p:cNvPr id="9" name="Slide Number Placeholder 8"/>
          <p:cNvSpPr>
            <a:spLocks noGrp="1"/>
          </p:cNvSpPr>
          <p:nvPr>
            <p:ph type="sldNum" sz="quarter" idx="12"/>
          </p:nvPr>
        </p:nvSpPr>
        <p:spPr/>
        <p:txBody>
          <a:body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240046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4" name="Footer Placeholder 3"/>
          <p:cNvSpPr>
            <a:spLocks noGrp="1"/>
          </p:cNvSpPr>
          <p:nvPr>
            <p:ph type="ftr" sz="quarter" idx="11"/>
          </p:nvPr>
        </p:nvSpPr>
        <p:spPr/>
        <p:txBody>
          <a:bodyPr/>
          <a:lstStyle/>
          <a:p>
            <a:endParaRPr lang="ko-KR" altLang="en-US" dirty="0"/>
          </a:p>
        </p:txBody>
      </p:sp>
      <p:sp>
        <p:nvSpPr>
          <p:cNvPr id="5" name="Slide Number Placeholder 4"/>
          <p:cNvSpPr>
            <a:spLocks noGrp="1"/>
          </p:cNvSpPr>
          <p:nvPr>
            <p:ph type="sldNum" sz="quarter" idx="12"/>
          </p:nvPr>
        </p:nvSpPr>
        <p:spPr/>
        <p:txBody>
          <a:body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3565875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3" name="Footer Placeholder 2"/>
          <p:cNvSpPr>
            <a:spLocks noGrp="1"/>
          </p:cNvSpPr>
          <p:nvPr>
            <p:ph type="ftr" sz="quarter" idx="11"/>
          </p:nvPr>
        </p:nvSpPr>
        <p:spPr/>
        <p:txBody>
          <a:bodyPr/>
          <a:lstStyle/>
          <a:p>
            <a:endParaRPr lang="ko-KR" altLang="en-US" dirty="0"/>
          </a:p>
        </p:txBody>
      </p:sp>
      <p:sp>
        <p:nvSpPr>
          <p:cNvPr id="4" name="Slide Number Placeholder 3"/>
          <p:cNvSpPr>
            <a:spLocks noGrp="1"/>
          </p:cNvSpPr>
          <p:nvPr>
            <p:ph type="sldNum" sz="quarter" idx="12"/>
          </p:nvPr>
        </p:nvSpPr>
        <p:spPr/>
        <p:txBody>
          <a:body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2172770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ko-KR" altLang="en-US"/>
              <a:t>마스터 제목 스타일 편집</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6" name="Footer Placeholder 5"/>
          <p:cNvSpPr>
            <a:spLocks noGrp="1"/>
          </p:cNvSpPr>
          <p:nvPr>
            <p:ph type="ftr" sz="quarter" idx="11"/>
          </p:nvPr>
        </p:nvSpPr>
        <p:spPr/>
        <p:txBody>
          <a:bodyPr/>
          <a:lstStyle/>
          <a:p>
            <a:endParaRPr lang="ko-KR" altLang="en-US" dirty="0"/>
          </a:p>
        </p:txBody>
      </p:sp>
      <p:sp>
        <p:nvSpPr>
          <p:cNvPr id="7" name="Slide Number Placeholder 6"/>
          <p:cNvSpPr>
            <a:spLocks noGrp="1"/>
          </p:cNvSpPr>
          <p:nvPr>
            <p:ph type="sldNum" sz="quarter" idx="12"/>
          </p:nvPr>
        </p:nvSpPr>
        <p:spPr/>
        <p:txBody>
          <a:body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313618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dirty="0"/>
              <a:t>그림을 추가하려면 아이콘을 클릭하십시오</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AD51EF75-D220-4B15-B238-913B0E42C498}" type="datetimeFigureOut">
              <a:rPr lang="ko-KR" altLang="en-US" smtClean="0"/>
              <a:t>2019-06-10</a:t>
            </a:fld>
            <a:endParaRPr lang="ko-KR" altLang="en-US" dirty="0"/>
          </a:p>
        </p:txBody>
      </p:sp>
      <p:sp>
        <p:nvSpPr>
          <p:cNvPr id="6" name="Footer Placeholder 5"/>
          <p:cNvSpPr>
            <a:spLocks noGrp="1"/>
          </p:cNvSpPr>
          <p:nvPr>
            <p:ph type="ftr" sz="quarter" idx="11"/>
          </p:nvPr>
        </p:nvSpPr>
        <p:spPr/>
        <p:txBody>
          <a:bodyPr/>
          <a:lstStyle/>
          <a:p>
            <a:endParaRPr lang="ko-KR" altLang="en-US" dirty="0"/>
          </a:p>
        </p:txBody>
      </p:sp>
      <p:sp>
        <p:nvSpPr>
          <p:cNvPr id="7" name="Slide Number Placeholder 6"/>
          <p:cNvSpPr>
            <a:spLocks noGrp="1"/>
          </p:cNvSpPr>
          <p:nvPr>
            <p:ph type="sldNum" sz="quarter" idx="12"/>
          </p:nvPr>
        </p:nvSpPr>
        <p:spPr/>
        <p:txBody>
          <a:body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15175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AD51EF75-D220-4B15-B238-913B0E42C498}" type="datetimeFigureOut">
              <a:rPr lang="ko-KR" altLang="en-US" smtClean="0"/>
              <a:t>2019-06-10</a:t>
            </a:fld>
            <a:endParaRPr lang="ko-KR" alt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ko-KR" alt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59C71E46-7605-4BAA-A0F5-CAED6505C5A6}" type="slidenum">
              <a:rPr lang="ko-KR" altLang="en-US" smtClean="0"/>
              <a:t>‹#›</a:t>
            </a:fld>
            <a:endParaRPr lang="ko-KR" altLang="en-US" dirty="0"/>
          </a:p>
        </p:txBody>
      </p:sp>
    </p:spTree>
    <p:extLst>
      <p:ext uri="{BB962C8B-B14F-4D97-AF65-F5344CB8AC3E}">
        <p14:creationId xmlns:p14="http://schemas.microsoft.com/office/powerpoint/2010/main" val="5864224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1"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1"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1"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1"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1"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1"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1"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1"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1"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drive.google.com/open?id=1cy2hma1uDiBKbeRXeBz6AMyg8M708vRx" TargetMode="External"/><Relationship Id="rId7" Type="http://schemas.openxmlformats.org/officeDocument/2006/relationships/hyperlink" Target="https://www.google.com/" TargetMode="External"/><Relationship Id="rId2" Type="http://schemas.openxmlformats.org/officeDocument/2006/relationships/hyperlink" Target="http://pascal.inrialpes.fr/data/human/" TargetMode="External"/><Relationship Id="rId1" Type="http://schemas.openxmlformats.org/officeDocument/2006/relationships/slideLayout" Target="../slideLayouts/slideLayout1.xml"/><Relationship Id="rId6" Type="http://schemas.openxmlformats.org/officeDocument/2006/relationships/hyperlink" Target="https://www.kaggle.com/" TargetMode="External"/><Relationship Id="rId5" Type="http://schemas.openxmlformats.org/officeDocument/2006/relationships/hyperlink" Target="https://www.unsplash.com/" TargetMode="External"/><Relationship Id="rId4" Type="http://schemas.openxmlformats.org/officeDocument/2006/relationships/hyperlink" Target="https://www.shutterstock.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drive.google.com/open?id=1cy2hma1uDiBKbeRXeBz6AMyg8M708vRx" TargetMode="External"/><Relationship Id="rId7" Type="http://schemas.openxmlformats.org/officeDocument/2006/relationships/hyperlink" Target="https://www.google.com/" TargetMode="External"/><Relationship Id="rId2" Type="http://schemas.openxmlformats.org/officeDocument/2006/relationships/hyperlink" Target="http://pascal.inrialpes.fr/data/human/" TargetMode="External"/><Relationship Id="rId1" Type="http://schemas.openxmlformats.org/officeDocument/2006/relationships/slideLayout" Target="../slideLayouts/slideLayout1.xml"/><Relationship Id="rId6" Type="http://schemas.openxmlformats.org/officeDocument/2006/relationships/hyperlink" Target="https://www.kaggle.com/" TargetMode="External"/><Relationship Id="rId5" Type="http://schemas.openxmlformats.org/officeDocument/2006/relationships/hyperlink" Target="https://www.unsplash.com/" TargetMode="External"/><Relationship Id="rId4" Type="http://schemas.openxmlformats.org/officeDocument/2006/relationships/hyperlink" Target="https://www.shutterstock.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55.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1.xml"/><Relationship Id="rId4" Type="http://schemas.openxmlformats.org/officeDocument/2006/relationships/image" Target="../media/image83.jpg"/></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zeus.robots.ox.ac.uk/vgg_face2/" TargetMode="External"/><Relationship Id="rId7" Type="http://schemas.openxmlformats.org/officeDocument/2006/relationships/hyperlink" Target="https://www.unsplash.com/"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shutterstock.com/" TargetMode="External"/><Relationship Id="rId5" Type="http://schemas.openxmlformats.org/officeDocument/2006/relationships/hyperlink" Target="https://drive.google.com/open?id=1cy2hma1uDiBKbeRXeBz6AMyg8M708vRx" TargetMode="External"/><Relationship Id="rId4" Type="http://schemas.openxmlformats.org/officeDocument/2006/relationships/hyperlink" Target="http://pascal.inrialpes.fr/data/human/" TargetMode="External"/><Relationship Id="rId9" Type="http://schemas.openxmlformats.org/officeDocument/2006/relationships/hyperlink" Target="https://www.googl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ED7482-4217-406C-8247-10C10AF58725}"/>
              </a:ext>
            </a:extLst>
          </p:cNvPr>
          <p:cNvSpPr>
            <a:spLocks noGrp="1"/>
          </p:cNvSpPr>
          <p:nvPr>
            <p:ph type="ctrTitle"/>
          </p:nvPr>
        </p:nvSpPr>
        <p:spPr>
          <a:xfrm>
            <a:off x="533726" y="91829"/>
            <a:ext cx="9418320" cy="3061982"/>
          </a:xfrm>
        </p:spPr>
        <p:txBody>
          <a:bodyPr>
            <a:noAutofit/>
          </a:bodyPr>
          <a:lstStyle/>
          <a:p>
            <a:r>
              <a:rPr lang="en-US" altLang="ko-KR" sz="2000" dirty="0">
                <a:latin typeface="Bahnschrift" panose="020B0502040204020203" pitchFamily="34" charset="0"/>
              </a:rPr>
              <a:t>2019 DIP Project #2</a:t>
            </a:r>
            <a:br>
              <a:rPr lang="en-US" altLang="ko-KR" sz="2000" dirty="0">
                <a:latin typeface="Bahnschrift" panose="020B0502040204020203" pitchFamily="34" charset="0"/>
              </a:rPr>
            </a:br>
            <a:br>
              <a:rPr lang="en-US" altLang="ko-KR" sz="2000" dirty="0">
                <a:latin typeface="Bahnschrift" panose="020B0502040204020203" pitchFamily="34" charset="0"/>
              </a:rPr>
            </a:br>
            <a:br>
              <a:rPr lang="en-US" altLang="ko-KR" sz="2000" dirty="0">
                <a:latin typeface="Bahnschrift" panose="020B0502040204020203" pitchFamily="34" charset="0"/>
              </a:rPr>
            </a:br>
            <a:br>
              <a:rPr lang="en-US" altLang="ko-KR" sz="5400" dirty="0">
                <a:latin typeface="Bahnschrift" panose="020B0502040204020203" pitchFamily="34" charset="0"/>
              </a:rPr>
            </a:br>
            <a:r>
              <a:rPr lang="en-US" altLang="ko-KR" sz="5400" b="1" dirty="0">
                <a:latin typeface="Bahnschrift" panose="020B0502040204020203" pitchFamily="34" charset="0"/>
              </a:rPr>
              <a:t>Object Detection </a:t>
            </a:r>
            <a:br>
              <a:rPr lang="en-US" altLang="ko-KR" sz="5400" b="1" dirty="0">
                <a:latin typeface="Bahnschrift" panose="020B0502040204020203" pitchFamily="34" charset="0"/>
              </a:rPr>
            </a:br>
            <a:r>
              <a:rPr lang="en-US" altLang="ko-KR" sz="5400" b="1" dirty="0">
                <a:latin typeface="Bahnschrift" panose="020B0502040204020203" pitchFamily="34" charset="0"/>
              </a:rPr>
              <a:t>Using Viola-Jones detector</a:t>
            </a:r>
            <a:endParaRPr lang="ko-KR" altLang="en-US" sz="5400" dirty="0">
              <a:latin typeface="Bahnschrift" panose="020B0502040204020203" pitchFamily="34" charset="0"/>
            </a:endParaRPr>
          </a:p>
        </p:txBody>
      </p:sp>
      <p:sp>
        <p:nvSpPr>
          <p:cNvPr id="3" name="부제목 2">
            <a:extLst>
              <a:ext uri="{FF2B5EF4-FFF2-40B4-BE49-F238E27FC236}">
                <a16:creationId xmlns:a16="http://schemas.microsoft.com/office/drawing/2014/main" id="{0B09C09E-3F62-42DC-AC4B-823391A4FDE2}"/>
              </a:ext>
            </a:extLst>
          </p:cNvPr>
          <p:cNvSpPr>
            <a:spLocks noGrp="1"/>
          </p:cNvSpPr>
          <p:nvPr>
            <p:ph type="subTitle" idx="1"/>
          </p:nvPr>
        </p:nvSpPr>
        <p:spPr>
          <a:xfrm>
            <a:off x="9789953" y="4875245"/>
            <a:ext cx="1991250" cy="1691640"/>
          </a:xfrm>
        </p:spPr>
        <p:txBody>
          <a:bodyPr>
            <a:normAutofit fontScale="92500" lnSpcReduction="10000"/>
          </a:bodyPr>
          <a:lstStyle/>
          <a:p>
            <a:pPr algn="r"/>
            <a:r>
              <a:rPr lang="en-US" altLang="ko-KR" sz="1200" b="1" dirty="0">
                <a:latin typeface="Noto Sans KR Bold" panose="020B0800000000000000" pitchFamily="34" charset="-127"/>
                <a:ea typeface="Noto Sans KR Bold" panose="020B0800000000000000" pitchFamily="34" charset="-127"/>
              </a:rPr>
              <a:t>TEAM 7</a:t>
            </a:r>
          </a:p>
          <a:p>
            <a:pPr algn="r"/>
            <a:r>
              <a:rPr lang="en-US" altLang="ko-KR" sz="1200" b="1" dirty="0">
                <a:latin typeface="Noto Sans KR Bold" panose="020B0800000000000000" pitchFamily="34" charset="-127"/>
                <a:ea typeface="Noto Sans KR Bold" panose="020B0800000000000000" pitchFamily="34" charset="-127"/>
              </a:rPr>
              <a:t>Reader - 12141779_</a:t>
            </a:r>
            <a:r>
              <a:rPr lang="ko-KR" altLang="en-US" sz="1200" b="1" dirty="0">
                <a:latin typeface="Noto Sans KR Bold" panose="020B0800000000000000" pitchFamily="34" charset="-127"/>
                <a:ea typeface="Noto Sans KR Bold" panose="020B0800000000000000" pitchFamily="34" charset="-127"/>
              </a:rPr>
              <a:t>황성현</a:t>
            </a:r>
            <a:endParaRPr lang="en-US" altLang="ko-KR" sz="1200" b="1" dirty="0">
              <a:latin typeface="Noto Sans KR Bold" panose="020B0800000000000000" pitchFamily="34" charset="-127"/>
              <a:ea typeface="Noto Sans KR Bold" panose="020B0800000000000000" pitchFamily="34" charset="-127"/>
            </a:endParaRPr>
          </a:p>
          <a:p>
            <a:pPr algn="r"/>
            <a:r>
              <a:rPr lang="en-US" altLang="ko-KR" sz="1200" dirty="0">
                <a:latin typeface="Noto Sans KR Bold" panose="020B0800000000000000" pitchFamily="34" charset="-127"/>
                <a:ea typeface="Noto Sans KR Bold" panose="020B0800000000000000" pitchFamily="34" charset="-127"/>
              </a:rPr>
              <a:t>12141676_</a:t>
            </a:r>
            <a:r>
              <a:rPr lang="ko-KR" altLang="en-US" sz="1200" dirty="0">
                <a:latin typeface="Noto Sans KR Bold" panose="020B0800000000000000" pitchFamily="34" charset="-127"/>
                <a:ea typeface="Noto Sans KR Bold" panose="020B0800000000000000" pitchFamily="34" charset="-127"/>
              </a:rPr>
              <a:t>김승환</a:t>
            </a:r>
            <a:endParaRPr lang="en-US" altLang="ko-KR" sz="1200" dirty="0">
              <a:latin typeface="Noto Sans KR Bold" panose="020B0800000000000000" pitchFamily="34" charset="-127"/>
              <a:ea typeface="Noto Sans KR Bold" panose="020B0800000000000000" pitchFamily="34" charset="-127"/>
            </a:endParaRPr>
          </a:p>
          <a:p>
            <a:pPr algn="r"/>
            <a:r>
              <a:rPr lang="en-US" altLang="ko-KR" sz="1200" dirty="0">
                <a:latin typeface="Noto Sans KR Bold" panose="020B0800000000000000" pitchFamily="34" charset="-127"/>
                <a:ea typeface="Noto Sans KR Bold" panose="020B0800000000000000" pitchFamily="34" charset="-127"/>
              </a:rPr>
              <a:t>12141713_</a:t>
            </a:r>
            <a:r>
              <a:rPr lang="ko-KR" altLang="en-US" sz="1200" dirty="0">
                <a:latin typeface="Noto Sans KR Bold" panose="020B0800000000000000" pitchFamily="34" charset="-127"/>
                <a:ea typeface="Noto Sans KR Bold" panose="020B0800000000000000" pitchFamily="34" charset="-127"/>
              </a:rPr>
              <a:t>배동현</a:t>
            </a:r>
            <a:endParaRPr lang="en-US" altLang="ko-KR" sz="1200" dirty="0">
              <a:latin typeface="Noto Sans KR Bold" panose="020B0800000000000000" pitchFamily="34" charset="-127"/>
              <a:ea typeface="Noto Sans KR Bold" panose="020B0800000000000000" pitchFamily="34" charset="-127"/>
            </a:endParaRPr>
          </a:p>
          <a:p>
            <a:pPr algn="r"/>
            <a:r>
              <a:rPr lang="en-US" altLang="ko-KR" sz="1200" dirty="0">
                <a:latin typeface="Noto Sans KR Bold" panose="020B0800000000000000" pitchFamily="34" charset="-127"/>
                <a:ea typeface="Noto Sans KR Bold" panose="020B0800000000000000" pitchFamily="34" charset="-127"/>
              </a:rPr>
              <a:t>12171825_</a:t>
            </a:r>
            <a:r>
              <a:rPr lang="ko-KR" altLang="en-US" sz="1200" dirty="0">
                <a:latin typeface="Noto Sans KR Bold" panose="020B0800000000000000" pitchFamily="34" charset="-127"/>
                <a:ea typeface="Noto Sans KR Bold" panose="020B0800000000000000" pitchFamily="34" charset="-127"/>
              </a:rPr>
              <a:t>이승은</a:t>
            </a:r>
            <a:endParaRPr lang="en-US" altLang="ko-KR" sz="1200" dirty="0">
              <a:latin typeface="Noto Sans KR Bold" panose="020B0800000000000000" pitchFamily="34" charset="-127"/>
              <a:ea typeface="Noto Sans KR Bold" panose="020B0800000000000000" pitchFamily="34" charset="-127"/>
            </a:endParaRPr>
          </a:p>
          <a:p>
            <a:pPr algn="r"/>
            <a:endParaRPr lang="ko-KR" altLang="en-US" sz="1200" b="1" dirty="0">
              <a:latin typeface="Noto Sans KR Bold" panose="020B0800000000000000" pitchFamily="34" charset="-127"/>
              <a:ea typeface="Noto Sans KR Bold" panose="020B0800000000000000" pitchFamily="34" charset="-127"/>
            </a:endParaRPr>
          </a:p>
        </p:txBody>
      </p:sp>
      <p:cxnSp>
        <p:nvCxnSpPr>
          <p:cNvPr id="5" name="직선 연결선 4">
            <a:extLst>
              <a:ext uri="{FF2B5EF4-FFF2-40B4-BE49-F238E27FC236}">
                <a16:creationId xmlns:a16="http://schemas.microsoft.com/office/drawing/2014/main" id="{41DA5751-FC72-4096-BCB3-21ED86D1A148}"/>
              </a:ext>
            </a:extLst>
          </p:cNvPr>
          <p:cNvCxnSpPr>
            <a:cxnSpLocks/>
          </p:cNvCxnSpPr>
          <p:nvPr/>
        </p:nvCxnSpPr>
        <p:spPr>
          <a:xfrm>
            <a:off x="717086" y="3275558"/>
            <a:ext cx="7705461"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371878F8-A0FB-4544-9B7D-85D17E97FACD}"/>
              </a:ext>
            </a:extLst>
          </p:cNvPr>
          <p:cNvCxnSpPr>
            <a:cxnSpLocks/>
          </p:cNvCxnSpPr>
          <p:nvPr/>
        </p:nvCxnSpPr>
        <p:spPr>
          <a:xfrm>
            <a:off x="11781203" y="4875245"/>
            <a:ext cx="0" cy="1599267"/>
          </a:xfrm>
          <a:prstGeom prst="line">
            <a:avLst/>
          </a:prstGeom>
          <a:ln w="603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08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633970" y="372605"/>
            <a:ext cx="6108405" cy="923330"/>
          </a:xfrm>
          <a:prstGeom prst="rect">
            <a:avLst/>
          </a:prstGeom>
          <a:noFill/>
        </p:spPr>
        <p:txBody>
          <a:bodyPr wrap="square" rtlCol="0">
            <a:spAutoFit/>
          </a:bodyPr>
          <a:lstStyle/>
          <a:p>
            <a:r>
              <a:rPr lang="en-US" altLang="ko-KR" sz="3600" dirty="0"/>
              <a:t>#Challenge #5 </a:t>
            </a:r>
            <a:r>
              <a:rPr lang="en-US" altLang="ko-KR" sz="1600" dirty="0"/>
              <a:t>(Face Detection)</a:t>
            </a:r>
          </a:p>
          <a:p>
            <a:r>
              <a:rPr lang="en-US" altLang="ko-KR" sz="1600" dirty="0"/>
              <a:t>(Deformation)</a:t>
            </a:r>
          </a:p>
        </p:txBody>
      </p:sp>
      <p:pic>
        <p:nvPicPr>
          <p:cNvPr id="3" name="그림 2" descr="스크린샷이(가) 표시된 사진&#10;&#10;자동 생성된 설명">
            <a:extLst>
              <a:ext uri="{FF2B5EF4-FFF2-40B4-BE49-F238E27FC236}">
                <a16:creationId xmlns:a16="http://schemas.microsoft.com/office/drawing/2014/main" id="{EAC2B9AE-4D50-4074-A0C2-A4B00249D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53" y="1485170"/>
            <a:ext cx="4827263" cy="3562219"/>
          </a:xfrm>
          <a:prstGeom prst="rect">
            <a:avLst/>
          </a:prstGeom>
        </p:spPr>
      </p:pic>
      <p:sp>
        <p:nvSpPr>
          <p:cNvPr id="4" name="TextBox 3">
            <a:extLst>
              <a:ext uri="{FF2B5EF4-FFF2-40B4-BE49-F238E27FC236}">
                <a16:creationId xmlns:a16="http://schemas.microsoft.com/office/drawing/2014/main" id="{D4F33DA6-5A40-4DD4-AEF3-143DA41DF933}"/>
              </a:ext>
            </a:extLst>
          </p:cNvPr>
          <p:cNvSpPr txBox="1"/>
          <p:nvPr/>
        </p:nvSpPr>
        <p:spPr>
          <a:xfrm>
            <a:off x="6476187" y="1622563"/>
            <a:ext cx="5081843" cy="892552"/>
          </a:xfrm>
          <a:prstGeom prst="rect">
            <a:avLst/>
          </a:prstGeom>
          <a:noFill/>
        </p:spPr>
        <p:txBody>
          <a:bodyPr wrap="square" rtlCol="0">
            <a:spAutoFit/>
          </a:bodyPr>
          <a:lstStyle/>
          <a:p>
            <a:r>
              <a:rPr lang="en-US" altLang="ko-KR" sz="3600" dirty="0"/>
              <a:t>#Challenge #6 </a:t>
            </a:r>
            <a:r>
              <a:rPr lang="en-US" altLang="ko-KR" sz="1600" dirty="0"/>
              <a:t>(Face Detection)</a:t>
            </a:r>
          </a:p>
          <a:p>
            <a:r>
              <a:rPr lang="en-US" altLang="ko-KR" sz="1600" dirty="0"/>
              <a:t>(Background Clutter)</a:t>
            </a:r>
          </a:p>
        </p:txBody>
      </p:sp>
      <p:pic>
        <p:nvPicPr>
          <p:cNvPr id="5" name="그림 4" descr="스크린샷이(가) 표시된 사진&#10;&#10;자동 생성된 설명">
            <a:extLst>
              <a:ext uri="{FF2B5EF4-FFF2-40B4-BE49-F238E27FC236}">
                <a16:creationId xmlns:a16="http://schemas.microsoft.com/office/drawing/2014/main" id="{95E4E0BC-032A-4F67-BC61-B88E629BA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074" y="2523504"/>
            <a:ext cx="5551513" cy="4096670"/>
          </a:xfrm>
          <a:prstGeom prst="rect">
            <a:avLst/>
          </a:prstGeom>
        </p:spPr>
      </p:pic>
    </p:spTree>
    <p:extLst>
      <p:ext uri="{BB962C8B-B14F-4D97-AF65-F5344CB8AC3E}">
        <p14:creationId xmlns:p14="http://schemas.microsoft.com/office/powerpoint/2010/main" val="3755639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745400" y="624251"/>
            <a:ext cx="5806401" cy="1015663"/>
          </a:xfrm>
          <a:prstGeom prst="rect">
            <a:avLst/>
          </a:prstGeom>
          <a:noFill/>
        </p:spPr>
        <p:txBody>
          <a:bodyPr wrap="square" rtlCol="0">
            <a:spAutoFit/>
          </a:bodyPr>
          <a:lstStyle/>
          <a:p>
            <a:r>
              <a:rPr lang="en-US" altLang="ko-KR" sz="4000" dirty="0"/>
              <a:t>#Challenge #7 </a:t>
            </a:r>
            <a:r>
              <a:rPr lang="en-US" altLang="ko-KR" dirty="0"/>
              <a:t>(Face Detection)</a:t>
            </a:r>
          </a:p>
          <a:p>
            <a:r>
              <a:rPr lang="en-US" altLang="ko-KR" dirty="0"/>
              <a:t>(Intra-Class Variation)</a:t>
            </a:r>
          </a:p>
        </p:txBody>
      </p:sp>
      <p:pic>
        <p:nvPicPr>
          <p:cNvPr id="2" name="그림 1">
            <a:extLst>
              <a:ext uri="{FF2B5EF4-FFF2-40B4-BE49-F238E27FC236}">
                <a16:creationId xmlns:a16="http://schemas.microsoft.com/office/drawing/2014/main" id="{FBE90836-8AA7-40B4-864B-7FC86EAD6008}"/>
              </a:ext>
            </a:extLst>
          </p:cNvPr>
          <p:cNvPicPr>
            <a:picLocks noChangeAspect="1"/>
          </p:cNvPicPr>
          <p:nvPr/>
        </p:nvPicPr>
        <p:blipFill>
          <a:blip r:embed="rId2"/>
          <a:stretch>
            <a:fillRect/>
          </a:stretch>
        </p:blipFill>
        <p:spPr>
          <a:xfrm>
            <a:off x="965128" y="1723178"/>
            <a:ext cx="4697442" cy="3461975"/>
          </a:xfrm>
          <a:prstGeom prst="rect">
            <a:avLst/>
          </a:prstGeom>
        </p:spPr>
      </p:pic>
      <p:sp>
        <p:nvSpPr>
          <p:cNvPr id="4" name="TextBox 3">
            <a:extLst>
              <a:ext uri="{FF2B5EF4-FFF2-40B4-BE49-F238E27FC236}">
                <a16:creationId xmlns:a16="http://schemas.microsoft.com/office/drawing/2014/main" id="{E333EC69-1EA3-42F2-916E-DD5CF1AAC872}"/>
              </a:ext>
            </a:extLst>
          </p:cNvPr>
          <p:cNvSpPr txBox="1"/>
          <p:nvPr/>
        </p:nvSpPr>
        <p:spPr>
          <a:xfrm>
            <a:off x="6386820" y="1374924"/>
            <a:ext cx="5913480" cy="923330"/>
          </a:xfrm>
          <a:prstGeom prst="rect">
            <a:avLst/>
          </a:prstGeom>
          <a:noFill/>
        </p:spPr>
        <p:txBody>
          <a:bodyPr wrap="square" rtlCol="0">
            <a:spAutoFit/>
          </a:bodyPr>
          <a:lstStyle/>
          <a:p>
            <a:r>
              <a:rPr lang="en-US" altLang="ko-KR" sz="3600" dirty="0"/>
              <a:t>#Challenge #8 </a:t>
            </a:r>
            <a:r>
              <a:rPr lang="en-US" altLang="ko-KR" sz="1600" dirty="0"/>
              <a:t>(Face Detection)</a:t>
            </a:r>
          </a:p>
          <a:p>
            <a:r>
              <a:rPr lang="en-US" altLang="ko-KR" sz="1600" dirty="0"/>
              <a:t>(Camouflaged)</a:t>
            </a:r>
          </a:p>
        </p:txBody>
      </p:sp>
      <p:pic>
        <p:nvPicPr>
          <p:cNvPr id="5" name="그림 4">
            <a:extLst>
              <a:ext uri="{FF2B5EF4-FFF2-40B4-BE49-F238E27FC236}">
                <a16:creationId xmlns:a16="http://schemas.microsoft.com/office/drawing/2014/main" id="{90BAC07B-573E-43E6-AE88-1FA6DA7D9E25}"/>
              </a:ext>
            </a:extLst>
          </p:cNvPr>
          <p:cNvPicPr>
            <a:picLocks noChangeAspect="1"/>
          </p:cNvPicPr>
          <p:nvPr/>
        </p:nvPicPr>
        <p:blipFill>
          <a:blip r:embed="rId3"/>
          <a:stretch>
            <a:fillRect/>
          </a:stretch>
        </p:blipFill>
        <p:spPr>
          <a:xfrm>
            <a:off x="6529432" y="2365366"/>
            <a:ext cx="4931104" cy="4089778"/>
          </a:xfrm>
          <a:prstGeom prst="rect">
            <a:avLst/>
          </a:prstGeom>
        </p:spPr>
      </p:pic>
    </p:spTree>
    <p:extLst>
      <p:ext uri="{BB962C8B-B14F-4D97-AF65-F5344CB8AC3E}">
        <p14:creationId xmlns:p14="http://schemas.microsoft.com/office/powerpoint/2010/main" val="2566745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#9 </a:t>
            </a:r>
            <a:r>
              <a:rPr lang="en-US" altLang="ko-KR" sz="2000" dirty="0"/>
              <a:t>(Face Detection)</a:t>
            </a:r>
          </a:p>
          <a:p>
            <a:r>
              <a:rPr lang="en-US" altLang="ko-KR" sz="2000" dirty="0"/>
              <a:t>(Real-time Processing)</a:t>
            </a:r>
          </a:p>
        </p:txBody>
      </p:sp>
      <p:pic>
        <p:nvPicPr>
          <p:cNvPr id="5" name="그림 4">
            <a:extLst>
              <a:ext uri="{FF2B5EF4-FFF2-40B4-BE49-F238E27FC236}">
                <a16:creationId xmlns:a16="http://schemas.microsoft.com/office/drawing/2014/main" id="{3D9B69D2-C49A-4DCA-8426-9252A07B8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241" y="1316526"/>
            <a:ext cx="6605311" cy="5055604"/>
          </a:xfrm>
          <a:prstGeom prst="rect">
            <a:avLst/>
          </a:prstGeom>
        </p:spPr>
      </p:pic>
      <p:sp>
        <p:nvSpPr>
          <p:cNvPr id="6" name="TextBox 5">
            <a:extLst>
              <a:ext uri="{FF2B5EF4-FFF2-40B4-BE49-F238E27FC236}">
                <a16:creationId xmlns:a16="http://schemas.microsoft.com/office/drawing/2014/main" id="{133A2122-E6EE-447E-A5E4-EA5997D3E121}"/>
              </a:ext>
            </a:extLst>
          </p:cNvPr>
          <p:cNvSpPr txBox="1"/>
          <p:nvPr/>
        </p:nvSpPr>
        <p:spPr>
          <a:xfrm>
            <a:off x="9303391" y="6002798"/>
            <a:ext cx="1879134" cy="369332"/>
          </a:xfrm>
          <a:prstGeom prst="rect">
            <a:avLst/>
          </a:prstGeom>
          <a:noFill/>
        </p:spPr>
        <p:txBody>
          <a:bodyPr wrap="square" rtlCol="0">
            <a:spAutoFit/>
          </a:bodyPr>
          <a:lstStyle/>
          <a:p>
            <a:r>
              <a:rPr lang="en-US" altLang="ko-KR" dirty="0"/>
              <a:t>GIF</a:t>
            </a:r>
            <a:endParaRPr lang="ko-KR" altLang="en-US" dirty="0"/>
          </a:p>
        </p:txBody>
      </p:sp>
    </p:spTree>
    <p:extLst>
      <p:ext uri="{BB962C8B-B14F-4D97-AF65-F5344CB8AC3E}">
        <p14:creationId xmlns:p14="http://schemas.microsoft.com/office/powerpoint/2010/main" val="1247026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BCB2849-0A84-486B-A961-D3BD7E60525F}"/>
              </a:ext>
            </a:extLst>
          </p:cNvPr>
          <p:cNvSpPr txBox="1"/>
          <p:nvPr/>
        </p:nvSpPr>
        <p:spPr>
          <a:xfrm>
            <a:off x="527287" y="878952"/>
            <a:ext cx="8551399" cy="2585323"/>
          </a:xfrm>
          <a:prstGeom prst="rect">
            <a:avLst/>
          </a:prstGeom>
          <a:noFill/>
        </p:spPr>
        <p:txBody>
          <a:bodyPr wrap="square" rtlCol="0">
            <a:spAutoFit/>
          </a:bodyPr>
          <a:lstStyle/>
          <a:p>
            <a:r>
              <a:rPr lang="en-US" altLang="ko-KR" dirty="0"/>
              <a:t>#Precision &amp; Recall</a:t>
            </a:r>
          </a:p>
          <a:p>
            <a:endParaRPr lang="en-US" altLang="ko-KR" dirty="0"/>
          </a:p>
          <a:p>
            <a:r>
              <a:rPr lang="en-US" altLang="ko-KR" dirty="0">
                <a:solidFill>
                  <a:srgbClr val="FF0000"/>
                </a:solidFill>
              </a:rPr>
              <a:t>: </a:t>
            </a:r>
            <a:r>
              <a:rPr lang="en-US" altLang="ko-KR" b="1" u="sng" dirty="0">
                <a:solidFill>
                  <a:srgbClr val="FF0000"/>
                </a:solidFill>
              </a:rPr>
              <a:t>Face</a:t>
            </a:r>
          </a:p>
          <a:p>
            <a:endParaRPr lang="en-US" altLang="ko-KR" dirty="0"/>
          </a:p>
          <a:p>
            <a:r>
              <a:rPr lang="en-US" altLang="ko-KR" dirty="0"/>
              <a:t>#of test image : 20</a:t>
            </a:r>
          </a:p>
          <a:p>
            <a:endParaRPr lang="en-US" altLang="ko-KR" dirty="0"/>
          </a:p>
          <a:p>
            <a:r>
              <a:rPr lang="en-US" altLang="ko-KR" dirty="0"/>
              <a:t>Precision = 0.79</a:t>
            </a:r>
          </a:p>
          <a:p>
            <a:endParaRPr lang="en-US" altLang="ko-KR" dirty="0"/>
          </a:p>
          <a:p>
            <a:r>
              <a:rPr lang="en-US" altLang="ko-KR" dirty="0"/>
              <a:t>Recall = 0.88</a:t>
            </a:r>
          </a:p>
        </p:txBody>
      </p:sp>
      <p:sp>
        <p:nvSpPr>
          <p:cNvPr id="22" name="TextBox 21">
            <a:extLst>
              <a:ext uri="{FF2B5EF4-FFF2-40B4-BE49-F238E27FC236}">
                <a16:creationId xmlns:a16="http://schemas.microsoft.com/office/drawing/2014/main" id="{1EF94F18-DBB8-4764-8C1B-B0B970BD5EDB}"/>
              </a:ext>
            </a:extLst>
          </p:cNvPr>
          <p:cNvSpPr txBox="1"/>
          <p:nvPr/>
        </p:nvSpPr>
        <p:spPr>
          <a:xfrm>
            <a:off x="527287" y="83723"/>
            <a:ext cx="9906670" cy="1169551"/>
          </a:xfrm>
          <a:prstGeom prst="rect">
            <a:avLst/>
          </a:prstGeom>
          <a:noFill/>
        </p:spPr>
        <p:txBody>
          <a:bodyPr wrap="square" rtlCol="0">
            <a:spAutoFit/>
          </a:bodyPr>
          <a:lstStyle/>
          <a:p>
            <a:r>
              <a:rPr lang="en-US" altLang="ko-KR" sz="5000" dirty="0"/>
              <a:t>#6. Performance</a:t>
            </a:r>
            <a:r>
              <a:rPr lang="ko-KR" altLang="en-US" sz="5000" dirty="0"/>
              <a:t> </a:t>
            </a:r>
            <a:r>
              <a:rPr lang="en-US" altLang="ko-KR" sz="5000" dirty="0"/>
              <a:t>Evaluation</a:t>
            </a:r>
          </a:p>
          <a:p>
            <a:endParaRPr lang="ko-KR" altLang="en-US" sz="2000" dirty="0"/>
          </a:p>
        </p:txBody>
      </p:sp>
      <p:pic>
        <p:nvPicPr>
          <p:cNvPr id="4" name="그림 3">
            <a:extLst>
              <a:ext uri="{FF2B5EF4-FFF2-40B4-BE49-F238E27FC236}">
                <a16:creationId xmlns:a16="http://schemas.microsoft.com/office/drawing/2014/main" id="{C5254EBB-CAF8-479E-B195-8015EF215B60}"/>
              </a:ext>
            </a:extLst>
          </p:cNvPr>
          <p:cNvPicPr>
            <a:picLocks noChangeAspect="1"/>
          </p:cNvPicPr>
          <p:nvPr/>
        </p:nvPicPr>
        <p:blipFill rotWithShape="1">
          <a:blip r:embed="rId2"/>
          <a:srcRect l="22500" t="19571" r="36949" b="28074"/>
          <a:stretch/>
        </p:blipFill>
        <p:spPr>
          <a:xfrm>
            <a:off x="8385994" y="1098023"/>
            <a:ext cx="2415637" cy="1754326"/>
          </a:xfrm>
          <a:prstGeom prst="rect">
            <a:avLst/>
          </a:prstGeom>
        </p:spPr>
      </p:pic>
      <p:pic>
        <p:nvPicPr>
          <p:cNvPr id="5" name="그림 4">
            <a:extLst>
              <a:ext uri="{FF2B5EF4-FFF2-40B4-BE49-F238E27FC236}">
                <a16:creationId xmlns:a16="http://schemas.microsoft.com/office/drawing/2014/main" id="{F8F3A463-21D5-43A9-96C9-8A04D1D3DBA6}"/>
              </a:ext>
            </a:extLst>
          </p:cNvPr>
          <p:cNvPicPr>
            <a:picLocks noChangeAspect="1"/>
          </p:cNvPicPr>
          <p:nvPr/>
        </p:nvPicPr>
        <p:blipFill rotWithShape="1">
          <a:blip r:embed="rId3"/>
          <a:srcRect l="22500" t="18275" r="37454" b="29370"/>
          <a:stretch/>
        </p:blipFill>
        <p:spPr>
          <a:xfrm>
            <a:off x="5625185" y="951144"/>
            <a:ext cx="2651039" cy="1949562"/>
          </a:xfrm>
          <a:prstGeom prst="rect">
            <a:avLst/>
          </a:prstGeom>
        </p:spPr>
      </p:pic>
      <p:pic>
        <p:nvPicPr>
          <p:cNvPr id="7" name="그림 6">
            <a:extLst>
              <a:ext uri="{FF2B5EF4-FFF2-40B4-BE49-F238E27FC236}">
                <a16:creationId xmlns:a16="http://schemas.microsoft.com/office/drawing/2014/main" id="{F47F7397-3712-404B-B225-EF2406F44BE6}"/>
              </a:ext>
            </a:extLst>
          </p:cNvPr>
          <p:cNvPicPr>
            <a:picLocks noChangeAspect="1"/>
          </p:cNvPicPr>
          <p:nvPr/>
        </p:nvPicPr>
        <p:blipFill rotWithShape="1">
          <a:blip r:embed="rId4"/>
          <a:srcRect l="22686" t="34650" r="37268" b="29673"/>
          <a:stretch/>
        </p:blipFill>
        <p:spPr>
          <a:xfrm>
            <a:off x="2717438" y="1344278"/>
            <a:ext cx="2846246" cy="1426369"/>
          </a:xfrm>
          <a:prstGeom prst="rect">
            <a:avLst/>
          </a:prstGeom>
        </p:spPr>
      </p:pic>
      <p:sp>
        <p:nvSpPr>
          <p:cNvPr id="18" name="TextBox 17">
            <a:extLst>
              <a:ext uri="{FF2B5EF4-FFF2-40B4-BE49-F238E27FC236}">
                <a16:creationId xmlns:a16="http://schemas.microsoft.com/office/drawing/2014/main" id="{FBC0587D-8F43-4AA4-98AE-576FF52F874F}"/>
              </a:ext>
            </a:extLst>
          </p:cNvPr>
          <p:cNvSpPr txBox="1"/>
          <p:nvPr/>
        </p:nvSpPr>
        <p:spPr>
          <a:xfrm>
            <a:off x="2778939" y="5537524"/>
            <a:ext cx="8551399" cy="369332"/>
          </a:xfrm>
          <a:prstGeom prst="rect">
            <a:avLst/>
          </a:prstGeom>
          <a:noFill/>
        </p:spPr>
        <p:txBody>
          <a:bodyPr wrap="square" rtlCol="0">
            <a:spAutoFit/>
          </a:bodyPr>
          <a:lstStyle/>
          <a:p>
            <a:r>
              <a:rPr lang="en-US" altLang="ko-KR" dirty="0"/>
              <a:t>#some example images</a:t>
            </a:r>
          </a:p>
        </p:txBody>
      </p:sp>
      <p:pic>
        <p:nvPicPr>
          <p:cNvPr id="15" name="그림 14">
            <a:extLst>
              <a:ext uri="{FF2B5EF4-FFF2-40B4-BE49-F238E27FC236}">
                <a16:creationId xmlns:a16="http://schemas.microsoft.com/office/drawing/2014/main" id="{FE3B90BA-D5D6-4646-A1BE-6D45983B9110}"/>
              </a:ext>
            </a:extLst>
          </p:cNvPr>
          <p:cNvPicPr>
            <a:picLocks noChangeAspect="1"/>
          </p:cNvPicPr>
          <p:nvPr/>
        </p:nvPicPr>
        <p:blipFill rotWithShape="1">
          <a:blip r:embed="rId5"/>
          <a:srcRect l="28005" t="24954" r="34014" b="28073"/>
          <a:stretch/>
        </p:blipFill>
        <p:spPr>
          <a:xfrm>
            <a:off x="2778939" y="3178615"/>
            <a:ext cx="2846246" cy="1979997"/>
          </a:xfrm>
          <a:prstGeom prst="rect">
            <a:avLst/>
          </a:prstGeom>
        </p:spPr>
      </p:pic>
      <p:pic>
        <p:nvPicPr>
          <p:cNvPr id="16" name="그림 15">
            <a:extLst>
              <a:ext uri="{FF2B5EF4-FFF2-40B4-BE49-F238E27FC236}">
                <a16:creationId xmlns:a16="http://schemas.microsoft.com/office/drawing/2014/main" id="{CD3C9E62-837D-4F0C-A262-44D52F645D14}"/>
              </a:ext>
            </a:extLst>
          </p:cNvPr>
          <p:cNvPicPr>
            <a:picLocks noChangeAspect="1"/>
          </p:cNvPicPr>
          <p:nvPr/>
        </p:nvPicPr>
        <p:blipFill rotWithShape="1">
          <a:blip r:embed="rId6"/>
          <a:srcRect l="28417" t="24779" r="33464" b="28440"/>
          <a:stretch/>
        </p:blipFill>
        <p:spPr>
          <a:xfrm>
            <a:off x="5777638" y="3178615"/>
            <a:ext cx="2846246" cy="1964764"/>
          </a:xfrm>
          <a:prstGeom prst="rect">
            <a:avLst/>
          </a:prstGeom>
        </p:spPr>
      </p:pic>
      <p:pic>
        <p:nvPicPr>
          <p:cNvPr id="19" name="그림 18">
            <a:extLst>
              <a:ext uri="{FF2B5EF4-FFF2-40B4-BE49-F238E27FC236}">
                <a16:creationId xmlns:a16="http://schemas.microsoft.com/office/drawing/2014/main" id="{2A81A9BF-281A-4DCF-A292-3A36F5D141B7}"/>
              </a:ext>
            </a:extLst>
          </p:cNvPr>
          <p:cNvPicPr>
            <a:picLocks noChangeAspect="1"/>
          </p:cNvPicPr>
          <p:nvPr/>
        </p:nvPicPr>
        <p:blipFill rotWithShape="1">
          <a:blip r:embed="rId7"/>
          <a:srcRect l="28142" t="24779" r="32844" b="26239"/>
          <a:stretch/>
        </p:blipFill>
        <p:spPr>
          <a:xfrm>
            <a:off x="8852514" y="3213641"/>
            <a:ext cx="2477824" cy="1749887"/>
          </a:xfrm>
          <a:prstGeom prst="rect">
            <a:avLst/>
          </a:prstGeom>
        </p:spPr>
      </p:pic>
    </p:spTree>
    <p:extLst>
      <p:ext uri="{BB962C8B-B14F-4D97-AF65-F5344CB8AC3E}">
        <p14:creationId xmlns:p14="http://schemas.microsoft.com/office/powerpoint/2010/main" val="2447720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EF94F18-DBB8-4764-8C1B-B0B970BD5EDB}"/>
              </a:ext>
            </a:extLst>
          </p:cNvPr>
          <p:cNvSpPr txBox="1"/>
          <p:nvPr/>
        </p:nvSpPr>
        <p:spPr>
          <a:xfrm>
            <a:off x="527287" y="28656"/>
            <a:ext cx="10734762" cy="1015663"/>
          </a:xfrm>
          <a:prstGeom prst="rect">
            <a:avLst/>
          </a:prstGeom>
          <a:noFill/>
        </p:spPr>
        <p:txBody>
          <a:bodyPr wrap="square" rtlCol="0">
            <a:spAutoFit/>
          </a:bodyPr>
          <a:lstStyle/>
          <a:p>
            <a:r>
              <a:rPr lang="en-US" altLang="ko-KR" sz="4400" dirty="0"/>
              <a:t>#Problem 2.</a:t>
            </a:r>
            <a:r>
              <a:rPr lang="en-US" altLang="ko-KR" sz="2000" dirty="0"/>
              <a:t>(Human Detection)</a:t>
            </a:r>
          </a:p>
          <a:p>
            <a:r>
              <a:rPr lang="en-US" altLang="ko-KR" sz="1600" dirty="0"/>
              <a:t>Dataset</a:t>
            </a:r>
            <a:endParaRPr lang="ko-KR" altLang="en-US" sz="4400" dirty="0"/>
          </a:p>
        </p:txBody>
      </p:sp>
      <p:graphicFrame>
        <p:nvGraphicFramePr>
          <p:cNvPr id="8" name="표 7">
            <a:extLst>
              <a:ext uri="{FF2B5EF4-FFF2-40B4-BE49-F238E27FC236}">
                <a16:creationId xmlns:a16="http://schemas.microsoft.com/office/drawing/2014/main" id="{17C90BF5-20B9-4E03-8CAC-EFF771478B93}"/>
              </a:ext>
            </a:extLst>
          </p:cNvPr>
          <p:cNvGraphicFramePr>
            <a:graphicFrameLocks noGrp="1"/>
          </p:cNvGraphicFramePr>
          <p:nvPr>
            <p:extLst>
              <p:ext uri="{D42A27DB-BD31-4B8C-83A1-F6EECF244321}">
                <p14:modId xmlns:p14="http://schemas.microsoft.com/office/powerpoint/2010/main" val="2433686159"/>
              </p:ext>
            </p:extLst>
          </p:nvPr>
        </p:nvGraphicFramePr>
        <p:xfrm>
          <a:off x="8084457" y="1290422"/>
          <a:ext cx="3905380" cy="3270295"/>
        </p:xfrm>
        <a:graphic>
          <a:graphicData uri="http://schemas.openxmlformats.org/drawingml/2006/table">
            <a:tbl>
              <a:tblPr bandRow="1">
                <a:tableStyleId>{125E5076-3810-47DD-B79F-674D7AD40C01}</a:tableStyleId>
              </a:tblPr>
              <a:tblGrid>
                <a:gridCol w="1952690">
                  <a:extLst>
                    <a:ext uri="{9D8B030D-6E8A-4147-A177-3AD203B41FA5}">
                      <a16:colId xmlns:a16="http://schemas.microsoft.com/office/drawing/2014/main" val="2222585342"/>
                    </a:ext>
                  </a:extLst>
                </a:gridCol>
                <a:gridCol w="1952690">
                  <a:extLst>
                    <a:ext uri="{9D8B030D-6E8A-4147-A177-3AD203B41FA5}">
                      <a16:colId xmlns:a16="http://schemas.microsoft.com/office/drawing/2014/main" val="3604261514"/>
                    </a:ext>
                  </a:extLst>
                </a:gridCol>
              </a:tblGrid>
              <a:tr h="467185">
                <a:tc>
                  <a:txBody>
                    <a:bodyPr/>
                    <a:lstStyle/>
                    <a:p>
                      <a:pPr latinLnBrk="1"/>
                      <a:r>
                        <a:rPr lang="en-US" altLang="ko-KR" sz="1600" kern="1200" spc="10" dirty="0"/>
                        <a:t># of Positive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1882</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91701578"/>
                  </a:ext>
                </a:extLst>
              </a:tr>
              <a:tr h="467185">
                <a:tc>
                  <a:txBody>
                    <a:bodyPr/>
                    <a:lstStyle/>
                    <a:p>
                      <a:pPr latinLnBrk="1"/>
                      <a:r>
                        <a:rPr lang="en-US" altLang="ko-KR" sz="1600" kern="1200" spc="10" dirty="0"/>
                        <a:t># of Negative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18347</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78722495"/>
                  </a:ext>
                </a:extLst>
              </a:tr>
              <a:tr h="467185">
                <a:tc>
                  <a:txBody>
                    <a:bodyPr/>
                    <a:lstStyle/>
                    <a:p>
                      <a:pPr latinLnBrk="1"/>
                      <a:r>
                        <a:rPr lang="en-US" altLang="ko-KR" sz="1600" kern="1200" spc="10" dirty="0"/>
                        <a:t>Width</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14</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21472584"/>
                  </a:ext>
                </a:extLst>
              </a:tr>
              <a:tr h="467185">
                <a:tc>
                  <a:txBody>
                    <a:bodyPr/>
                    <a:lstStyle/>
                    <a:p>
                      <a:pPr latinLnBrk="1"/>
                      <a:r>
                        <a:rPr lang="en-US" altLang="ko-KR" sz="1600" kern="1200" spc="10" dirty="0"/>
                        <a:t>Height</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34</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08628189"/>
                  </a:ext>
                </a:extLst>
              </a:tr>
              <a:tr h="467185">
                <a:tc>
                  <a:txBody>
                    <a:bodyPr/>
                    <a:lstStyle/>
                    <a:p>
                      <a:pPr latinLnBrk="1"/>
                      <a:r>
                        <a:rPr lang="en-US" altLang="ko-KR" sz="1600" kern="1200" spc="10" dirty="0"/>
                        <a:t># of Stage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19</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5337958"/>
                  </a:ext>
                </a:extLst>
              </a:tr>
              <a:tr h="467185">
                <a:tc>
                  <a:txBody>
                    <a:bodyPr/>
                    <a:lstStyle/>
                    <a:p>
                      <a:pPr latinLnBrk="1"/>
                      <a:r>
                        <a:rPr lang="en-US" altLang="ko-KR" sz="1600" kern="1200" spc="10" dirty="0"/>
                        <a:t>Image Usage(%)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85</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81445172"/>
                  </a:ext>
                </a:extLst>
              </a:tr>
              <a:tr h="467185">
                <a:tc>
                  <a:txBody>
                    <a:bodyPr/>
                    <a:lstStyle/>
                    <a:p>
                      <a:pPr latinLnBrk="1"/>
                      <a:r>
                        <a:rPr lang="en-US" altLang="ko-KR" sz="1600" kern="1200" spc="10" dirty="0"/>
                        <a:t>Feature Type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HAAR</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73127249"/>
                  </a:ext>
                </a:extLst>
              </a:tr>
            </a:tbl>
          </a:graphicData>
        </a:graphic>
      </p:graphicFrame>
      <p:sp>
        <p:nvSpPr>
          <p:cNvPr id="11" name="TextBox 10">
            <a:extLst>
              <a:ext uri="{FF2B5EF4-FFF2-40B4-BE49-F238E27FC236}">
                <a16:creationId xmlns:a16="http://schemas.microsoft.com/office/drawing/2014/main" id="{73B2C766-CE27-4EC0-B60F-5BB1231E50F3}"/>
              </a:ext>
            </a:extLst>
          </p:cNvPr>
          <p:cNvSpPr txBox="1"/>
          <p:nvPr/>
        </p:nvSpPr>
        <p:spPr>
          <a:xfrm>
            <a:off x="628262" y="4560717"/>
            <a:ext cx="5150392" cy="2001253"/>
          </a:xfrm>
          <a:prstGeom prst="rect">
            <a:avLst/>
          </a:prstGeom>
          <a:noFill/>
        </p:spPr>
        <p:txBody>
          <a:bodyPr wrap="square" rtlCol="0">
            <a:spAutoFit/>
          </a:bodyPr>
          <a:lstStyle/>
          <a:p>
            <a:pPr>
              <a:lnSpc>
                <a:spcPct val="150000"/>
              </a:lnSpc>
            </a:pPr>
            <a:r>
              <a:rPr lang="en-US" altLang="ko-KR" sz="1400" b="1" dirty="0"/>
              <a:t>Source</a:t>
            </a:r>
          </a:p>
          <a:p>
            <a:pPr marL="285750" indent="-285750">
              <a:lnSpc>
                <a:spcPct val="150000"/>
              </a:lnSpc>
              <a:buFontTx/>
              <a:buChar char="-"/>
            </a:pPr>
            <a:r>
              <a:rPr lang="en-US" altLang="ko-KR" sz="1000" dirty="0">
                <a:hlinkClick r:id="rId2"/>
              </a:rPr>
              <a:t>http://pascal.inrialpes.fr/data/human/</a:t>
            </a:r>
            <a:endParaRPr lang="en-US" altLang="ko-KR" sz="1000" dirty="0"/>
          </a:p>
          <a:p>
            <a:pPr marL="285750" indent="-285750">
              <a:lnSpc>
                <a:spcPct val="150000"/>
              </a:lnSpc>
              <a:buFontTx/>
              <a:buChar char="-"/>
            </a:pPr>
            <a:r>
              <a:rPr lang="en-US" altLang="ko-KR" sz="1000" dirty="0">
                <a:hlinkClick r:id="rId3"/>
              </a:rPr>
              <a:t>https://drive.google.com/open?id=1cy2hma1uDiBKbeRXeBz6AMyg8M708vRx </a:t>
            </a:r>
            <a:endParaRPr lang="en-US" altLang="ko-KR" sz="1000" dirty="0"/>
          </a:p>
          <a:p>
            <a:pPr marL="285750" indent="-285750">
              <a:lnSpc>
                <a:spcPct val="150000"/>
              </a:lnSpc>
              <a:buFontTx/>
              <a:buChar char="-"/>
            </a:pPr>
            <a:r>
              <a:rPr lang="en-US" altLang="ko-KR" sz="1000" dirty="0">
                <a:hlinkClick r:id="rId4"/>
              </a:rPr>
              <a:t>https://www.shutterstock.com</a:t>
            </a:r>
            <a:endParaRPr lang="en-US" altLang="ko-KR" sz="1000" dirty="0"/>
          </a:p>
          <a:p>
            <a:pPr marL="285750" indent="-285750">
              <a:lnSpc>
                <a:spcPct val="150000"/>
              </a:lnSpc>
              <a:buFontTx/>
              <a:buChar char="-"/>
            </a:pPr>
            <a:r>
              <a:rPr lang="en-US" altLang="ko-KR" sz="1000" dirty="0">
                <a:hlinkClick r:id="rId5"/>
              </a:rPr>
              <a:t>https://www.unsplash.com</a:t>
            </a:r>
            <a:endParaRPr lang="en-US" altLang="ko-KR" sz="1000" dirty="0"/>
          </a:p>
          <a:p>
            <a:pPr marL="285750" indent="-285750">
              <a:lnSpc>
                <a:spcPct val="150000"/>
              </a:lnSpc>
              <a:buFontTx/>
              <a:buChar char="-"/>
            </a:pPr>
            <a:r>
              <a:rPr lang="en-US" altLang="ko-KR" sz="1000" dirty="0">
                <a:hlinkClick r:id="rId6"/>
              </a:rPr>
              <a:t>https://www.kaggle.com/</a:t>
            </a:r>
            <a:endParaRPr lang="en-US" altLang="ko-KR" sz="1000" dirty="0"/>
          </a:p>
          <a:p>
            <a:pPr marL="285750" indent="-285750">
              <a:lnSpc>
                <a:spcPct val="150000"/>
              </a:lnSpc>
              <a:buFontTx/>
              <a:buChar char="-"/>
            </a:pPr>
            <a:r>
              <a:rPr lang="en-US" altLang="ko-KR" sz="1000" dirty="0">
                <a:hlinkClick r:id="rId7"/>
              </a:rPr>
              <a:t>https://www.google.com</a:t>
            </a:r>
            <a:endParaRPr lang="en-US" altLang="ko-KR" sz="1000" dirty="0"/>
          </a:p>
          <a:p>
            <a:pPr marL="285750" indent="-285750">
              <a:lnSpc>
                <a:spcPct val="150000"/>
              </a:lnSpc>
              <a:buFontTx/>
              <a:buChar char="-"/>
            </a:pPr>
            <a:r>
              <a:rPr lang="en-US" altLang="ko-KR" sz="1000" dirty="0"/>
              <a:t>Our Photo</a:t>
            </a:r>
          </a:p>
        </p:txBody>
      </p:sp>
      <p:pic>
        <p:nvPicPr>
          <p:cNvPr id="2" name="그림 1">
            <a:extLst>
              <a:ext uri="{FF2B5EF4-FFF2-40B4-BE49-F238E27FC236}">
                <a16:creationId xmlns:a16="http://schemas.microsoft.com/office/drawing/2014/main" id="{1A8992D9-89CA-4D7E-8E7C-29167E15E178}"/>
              </a:ext>
            </a:extLst>
          </p:cNvPr>
          <p:cNvPicPr>
            <a:picLocks noChangeAspect="1"/>
          </p:cNvPicPr>
          <p:nvPr/>
        </p:nvPicPr>
        <p:blipFill>
          <a:blip r:embed="rId8"/>
          <a:stretch>
            <a:fillRect/>
          </a:stretch>
        </p:blipFill>
        <p:spPr>
          <a:xfrm>
            <a:off x="527287" y="1321923"/>
            <a:ext cx="7444408" cy="3207292"/>
          </a:xfrm>
          <a:prstGeom prst="rect">
            <a:avLst/>
          </a:prstGeom>
        </p:spPr>
      </p:pic>
    </p:spTree>
    <p:extLst>
      <p:ext uri="{BB962C8B-B14F-4D97-AF65-F5344CB8AC3E}">
        <p14:creationId xmlns:p14="http://schemas.microsoft.com/office/powerpoint/2010/main" val="2952688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descr="바닥, 실내, 벽, 천장이(가) 표시된 사진&#10;&#10;자동 생성된 설명">
            <a:extLst>
              <a:ext uri="{FF2B5EF4-FFF2-40B4-BE49-F238E27FC236}">
                <a16:creationId xmlns:a16="http://schemas.microsoft.com/office/drawing/2014/main" id="{F513FE63-8883-40B8-ABB5-EF8266151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903" y="1321250"/>
            <a:ext cx="3917328" cy="2937996"/>
          </a:xfrm>
          <a:prstGeom prst="rect">
            <a:avLst/>
          </a:prstGeom>
        </p:spPr>
      </p:pic>
      <p:pic>
        <p:nvPicPr>
          <p:cNvPr id="11" name="그림 10" descr="바닥, 벽, 실내, 건물이(가) 표시된 사진&#10;&#10;자동 생성된 설명">
            <a:extLst>
              <a:ext uri="{FF2B5EF4-FFF2-40B4-BE49-F238E27FC236}">
                <a16:creationId xmlns:a16="http://schemas.microsoft.com/office/drawing/2014/main" id="{69B6BDDB-91F4-498F-ADEB-FC90F1367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6" y="1438479"/>
            <a:ext cx="3439796" cy="2579847"/>
          </a:xfrm>
          <a:prstGeom prst="rect">
            <a:avLst/>
          </a:prstGeom>
        </p:spPr>
      </p:pic>
      <p:pic>
        <p:nvPicPr>
          <p:cNvPr id="7" name="그림 6" descr="실외, 도로, 하늘, 나무이(가) 표시된 사진&#10;&#10;자동 생성된 설명">
            <a:extLst>
              <a:ext uri="{FF2B5EF4-FFF2-40B4-BE49-F238E27FC236}">
                <a16:creationId xmlns:a16="http://schemas.microsoft.com/office/drawing/2014/main" id="{70D971E6-CBF8-448F-8288-52E7B1D9D1C0}"/>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b="20806"/>
          <a:stretch/>
        </p:blipFill>
        <p:spPr>
          <a:xfrm>
            <a:off x="8190053" y="192946"/>
            <a:ext cx="3850945" cy="4066299"/>
          </a:xfrm>
          <a:prstGeom prst="rect">
            <a:avLst/>
          </a:prstGeom>
        </p:spPr>
      </p:pic>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984885"/>
          </a:xfrm>
          <a:prstGeom prst="rect">
            <a:avLst/>
          </a:prstGeom>
          <a:noFill/>
        </p:spPr>
        <p:txBody>
          <a:bodyPr wrap="square" rtlCol="0">
            <a:spAutoFit/>
          </a:bodyPr>
          <a:lstStyle/>
          <a:p>
            <a:r>
              <a:rPr lang="en-US" altLang="ko-KR" sz="4400" dirty="0"/>
              <a:t>#Problem 2.</a:t>
            </a:r>
            <a:r>
              <a:rPr lang="en-US" altLang="ko-KR" sz="2000" dirty="0"/>
              <a:t>(Human Detection)</a:t>
            </a:r>
          </a:p>
          <a:p>
            <a:r>
              <a:rPr lang="en-US" altLang="ko-KR" sz="1400" dirty="0"/>
              <a:t>Problem 1 &amp; 2 &amp; 3: Find the minimum and maximum detectable size of faces</a:t>
            </a:r>
            <a:endParaRPr lang="ko-KR" altLang="en-US" sz="3600" dirty="0"/>
          </a:p>
        </p:txBody>
      </p:sp>
      <p:graphicFrame>
        <p:nvGraphicFramePr>
          <p:cNvPr id="2" name="표 1">
            <a:extLst>
              <a:ext uri="{FF2B5EF4-FFF2-40B4-BE49-F238E27FC236}">
                <a16:creationId xmlns:a16="http://schemas.microsoft.com/office/drawing/2014/main" id="{748A2B23-9FFE-426E-9064-55E75C740F6B}"/>
              </a:ext>
            </a:extLst>
          </p:cNvPr>
          <p:cNvGraphicFramePr>
            <a:graphicFrameLocks noGrp="1"/>
          </p:cNvGraphicFramePr>
          <p:nvPr>
            <p:extLst>
              <p:ext uri="{D42A27DB-BD31-4B8C-83A1-F6EECF244321}">
                <p14:modId xmlns:p14="http://schemas.microsoft.com/office/powerpoint/2010/main" val="1979723635"/>
              </p:ext>
            </p:extLst>
          </p:nvPr>
        </p:nvGraphicFramePr>
        <p:xfrm>
          <a:off x="629926" y="4684185"/>
          <a:ext cx="11229280" cy="1940560"/>
        </p:xfrm>
        <a:graphic>
          <a:graphicData uri="http://schemas.openxmlformats.org/drawingml/2006/table">
            <a:tbl>
              <a:tblPr firstRow="1" bandRow="1">
                <a:tableStyleId>{5C22544A-7EE6-4342-B048-85BDC9FD1C3A}</a:tableStyleId>
              </a:tblPr>
              <a:tblGrid>
                <a:gridCol w="2245856">
                  <a:extLst>
                    <a:ext uri="{9D8B030D-6E8A-4147-A177-3AD203B41FA5}">
                      <a16:colId xmlns:a16="http://schemas.microsoft.com/office/drawing/2014/main" val="3401759740"/>
                    </a:ext>
                  </a:extLst>
                </a:gridCol>
                <a:gridCol w="2245856">
                  <a:extLst>
                    <a:ext uri="{9D8B030D-6E8A-4147-A177-3AD203B41FA5}">
                      <a16:colId xmlns:a16="http://schemas.microsoft.com/office/drawing/2014/main" val="2528602972"/>
                    </a:ext>
                  </a:extLst>
                </a:gridCol>
                <a:gridCol w="2245856">
                  <a:extLst>
                    <a:ext uri="{9D8B030D-6E8A-4147-A177-3AD203B41FA5}">
                      <a16:colId xmlns:a16="http://schemas.microsoft.com/office/drawing/2014/main" val="3381424224"/>
                    </a:ext>
                  </a:extLst>
                </a:gridCol>
                <a:gridCol w="2245856">
                  <a:extLst>
                    <a:ext uri="{9D8B030D-6E8A-4147-A177-3AD203B41FA5}">
                      <a16:colId xmlns:a16="http://schemas.microsoft.com/office/drawing/2014/main" val="1275049045"/>
                    </a:ext>
                  </a:extLst>
                </a:gridCol>
                <a:gridCol w="2245856">
                  <a:extLst>
                    <a:ext uri="{9D8B030D-6E8A-4147-A177-3AD203B41FA5}">
                      <a16:colId xmlns:a16="http://schemas.microsoft.com/office/drawing/2014/main" val="170298134"/>
                    </a:ext>
                  </a:extLst>
                </a:gridCol>
              </a:tblGrid>
              <a:tr h="370840">
                <a:tc>
                  <a:txBody>
                    <a:bodyPr/>
                    <a:lstStyle/>
                    <a:p>
                      <a:pPr algn="ctr" latinLnBrk="1"/>
                      <a:r>
                        <a:rPr lang="en-US" altLang="ko-KR" sz="1200" dirty="0"/>
                        <a:t>Image Size</a:t>
                      </a:r>
                      <a:endParaRPr lang="ko-KR" altLang="en-US" sz="1200" dirty="0"/>
                    </a:p>
                  </a:txBody>
                  <a:tcPr anchor="ctr"/>
                </a:tc>
                <a:tc>
                  <a:txBody>
                    <a:bodyPr/>
                    <a:lstStyle/>
                    <a:p>
                      <a:pPr algn="ctr" latinLnBrk="1"/>
                      <a:r>
                        <a:rPr lang="en-US" altLang="ko-KR" sz="1200" dirty="0"/>
                        <a:t>Minimum</a:t>
                      </a:r>
                    </a:p>
                    <a:p>
                      <a:pPr algn="ctr" latinLnBrk="1"/>
                      <a:r>
                        <a:rPr lang="en-US" altLang="ko-KR" sz="1200" dirty="0"/>
                        <a:t> size of Detect scale</a:t>
                      </a:r>
                      <a:endParaRPr lang="ko-KR" altLang="en-US" sz="1200" dirty="0"/>
                    </a:p>
                  </a:txBody>
                  <a:tcPr anchor="ctr"/>
                </a:tc>
                <a:tc>
                  <a:txBody>
                    <a:bodyPr/>
                    <a:lstStyle/>
                    <a:p>
                      <a:pPr algn="ctr" latinLnBrk="1"/>
                      <a:r>
                        <a:rPr lang="en-US" altLang="ko-KR" sz="1200" dirty="0"/>
                        <a:t>Minimum</a:t>
                      </a:r>
                    </a:p>
                    <a:p>
                      <a:pPr algn="ctr" latinLnBrk="1"/>
                      <a:r>
                        <a:rPr lang="en-US" altLang="ko-KR" sz="1200" dirty="0"/>
                        <a:t>detectable size of faces</a:t>
                      </a:r>
                      <a:endParaRPr lang="ko-KR" altLang="en-US" sz="1200" dirty="0"/>
                    </a:p>
                  </a:txBody>
                  <a:tcPr anchor="ctr"/>
                </a:tc>
                <a:tc>
                  <a:txBody>
                    <a:bodyPr/>
                    <a:lstStyle/>
                    <a:p>
                      <a:pPr algn="ctr" latinLnBrk="1"/>
                      <a:r>
                        <a:rPr lang="en-US" altLang="ko-KR" sz="1200" dirty="0"/>
                        <a:t>Maximum</a:t>
                      </a:r>
                    </a:p>
                    <a:p>
                      <a:pPr algn="ctr" latinLnBrk="1"/>
                      <a:r>
                        <a:rPr lang="en-US" altLang="ko-KR" sz="1200" dirty="0"/>
                        <a:t>detectable size of faces</a:t>
                      </a:r>
                      <a:endParaRPr lang="ko-KR" altLang="en-US" sz="1200" dirty="0"/>
                    </a:p>
                  </a:txBody>
                  <a:tcPr anchor="ctr"/>
                </a:tc>
                <a:tc>
                  <a:txBody>
                    <a:bodyPr/>
                    <a:lstStyle/>
                    <a:p>
                      <a:pPr algn="ctr" latinLnBrk="1"/>
                      <a:r>
                        <a:rPr lang="en-US" altLang="ko-KR" sz="1200" dirty="0"/>
                        <a:t>Average time</a:t>
                      </a:r>
                      <a:endParaRPr lang="ko-KR" altLang="en-US" sz="1200" dirty="0"/>
                    </a:p>
                  </a:txBody>
                  <a:tcPr anchor="ctr"/>
                </a:tc>
                <a:extLst>
                  <a:ext uri="{0D108BD9-81ED-4DB2-BD59-A6C34878D82A}">
                    <a16:rowId xmlns:a16="http://schemas.microsoft.com/office/drawing/2014/main" val="495741555"/>
                  </a:ext>
                </a:extLst>
              </a:tr>
              <a:tr h="370840">
                <a:tc>
                  <a:txBody>
                    <a:bodyPr/>
                    <a:lstStyle/>
                    <a:p>
                      <a:pPr algn="ctr" latinLnBrk="1"/>
                      <a:r>
                        <a:rPr lang="en-US" altLang="ko-KR" sz="1600" dirty="0"/>
                        <a:t>640 x 480(webcam)</a:t>
                      </a:r>
                      <a:endParaRPr lang="ko-KR" altLang="en-US" sz="1600" dirty="0"/>
                    </a:p>
                  </a:txBody>
                  <a:tcPr anchor="ctr"/>
                </a:tc>
                <a:tc>
                  <a:txBody>
                    <a:bodyPr/>
                    <a:lstStyle/>
                    <a:p>
                      <a:pPr algn="ctr" latinLnBrk="1"/>
                      <a:r>
                        <a:rPr lang="en-US" altLang="ko-KR" dirty="0"/>
                        <a:t>200 x 200</a:t>
                      </a:r>
                      <a:endParaRPr lang="ko-KR" altLang="en-US" dirty="0"/>
                    </a:p>
                  </a:txBody>
                  <a:tcPr anchor="ctr"/>
                </a:tc>
                <a:tc>
                  <a:txBody>
                    <a:bodyPr/>
                    <a:lstStyle/>
                    <a:p>
                      <a:pPr algn="ctr" latinLnBrk="1"/>
                      <a:r>
                        <a:rPr lang="en-US" altLang="ko-KR" dirty="0"/>
                        <a:t>106 x 256</a:t>
                      </a:r>
                      <a:endParaRPr lang="ko-KR" altLang="en-US" dirty="0"/>
                    </a:p>
                  </a:txBody>
                  <a:tcPr anchor="ctr"/>
                </a:tc>
                <a:tc row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156 x 372</a:t>
                      </a:r>
                      <a:endParaRPr lang="ko-KR" altLang="en-US" dirty="0"/>
                    </a:p>
                  </a:txBody>
                  <a:tcPr anchor="ctr"/>
                </a:tc>
                <a:tc>
                  <a:txBody>
                    <a:bodyPr/>
                    <a:lstStyle/>
                    <a:p>
                      <a:pPr algn="ctr" latinLnBrk="1"/>
                      <a:r>
                        <a:rPr lang="en-US" altLang="ko-KR" dirty="0"/>
                        <a:t>0.024535 s</a:t>
                      </a:r>
                      <a:endParaRPr lang="ko-KR" altLang="en-US" dirty="0"/>
                    </a:p>
                  </a:txBody>
                  <a:tcPr anchor="ctr"/>
                </a:tc>
                <a:extLst>
                  <a:ext uri="{0D108BD9-81ED-4DB2-BD59-A6C34878D82A}">
                    <a16:rowId xmlns:a16="http://schemas.microsoft.com/office/drawing/2014/main" val="3184054058"/>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640 x 480(webcam)</a:t>
                      </a:r>
                      <a:endParaRPr lang="ko-KR" altLang="en-US" sz="1600" dirty="0"/>
                    </a:p>
                  </a:txBody>
                  <a:tcPr anchor="ctr"/>
                </a:tc>
                <a:tc>
                  <a:txBody>
                    <a:bodyPr/>
                    <a:lstStyle/>
                    <a:p>
                      <a:pPr algn="ctr" latinLnBrk="1"/>
                      <a:r>
                        <a:rPr lang="en-US" altLang="ko-KR" dirty="0"/>
                        <a:t>100 x 100</a:t>
                      </a:r>
                      <a:endParaRPr lang="ko-KR" altLang="en-US" dirty="0"/>
                    </a:p>
                  </a:txBody>
                  <a:tcPr anchor="ctr"/>
                </a:tc>
                <a:tc>
                  <a:txBody>
                    <a:bodyPr/>
                    <a:lstStyle/>
                    <a:p>
                      <a:pPr algn="ctr" latinLnBrk="1"/>
                      <a:r>
                        <a:rPr lang="en-US" altLang="ko-KR" dirty="0"/>
                        <a:t>106 x 252</a:t>
                      </a:r>
                      <a:endParaRPr lang="ko-KR" altLang="en-US" dirty="0"/>
                    </a:p>
                  </a:txBody>
                  <a:tcPr anchor="ctr"/>
                </a:tc>
                <a:tc vMerge="1">
                  <a:txBody>
                    <a:bodyPr/>
                    <a:lstStyle/>
                    <a:p>
                      <a:pPr algn="ctr" latinLnBrk="1"/>
                      <a:endParaRPr lang="ko-KR" altLang="en-US" sz="1600" dirty="0"/>
                    </a:p>
                  </a:txBody>
                  <a:tcPr/>
                </a:tc>
                <a:tc>
                  <a:txBody>
                    <a:bodyPr/>
                    <a:lstStyle/>
                    <a:p>
                      <a:pPr algn="ctr" latinLnBrk="1"/>
                      <a:r>
                        <a:rPr lang="en-US" altLang="ko-KR" dirty="0"/>
                        <a:t>0.030646 s</a:t>
                      </a:r>
                      <a:endParaRPr lang="ko-KR" altLang="en-US" dirty="0"/>
                    </a:p>
                  </a:txBody>
                  <a:tcPr anchor="ctr"/>
                </a:tc>
                <a:extLst>
                  <a:ext uri="{0D108BD9-81ED-4DB2-BD59-A6C34878D82A}">
                    <a16:rowId xmlns:a16="http://schemas.microsoft.com/office/drawing/2014/main" val="1951704615"/>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640 x 480(webcam)</a:t>
                      </a:r>
                      <a:endParaRPr lang="ko-KR" altLang="en-US" sz="1600" dirty="0"/>
                    </a:p>
                  </a:txBody>
                  <a:tcPr anchor="ctr"/>
                </a:tc>
                <a:tc>
                  <a:txBody>
                    <a:bodyPr/>
                    <a:lstStyle/>
                    <a:p>
                      <a:pPr algn="ctr" latinLnBrk="1"/>
                      <a:r>
                        <a:rPr lang="en-US" altLang="ko-KR" dirty="0"/>
                        <a:t>30 x 30</a:t>
                      </a:r>
                      <a:endParaRPr lang="ko-KR" altLang="en-US" dirty="0"/>
                    </a:p>
                  </a:txBody>
                  <a:tcPr anchor="ctr"/>
                </a:tc>
                <a:tc>
                  <a:txBody>
                    <a:bodyPr/>
                    <a:lstStyle/>
                    <a:p>
                      <a:pPr algn="ctr" latinLnBrk="1"/>
                      <a:r>
                        <a:rPr lang="en-US" altLang="ko-KR" dirty="0"/>
                        <a:t>58 x 146</a:t>
                      </a:r>
                      <a:endParaRPr lang="ko-KR" altLang="en-US" dirty="0"/>
                    </a:p>
                  </a:txBody>
                  <a:tcPr anchor="ctr"/>
                </a:tc>
                <a:tc vMerge="1">
                  <a:txBody>
                    <a:bodyPr/>
                    <a:lstStyle/>
                    <a:p>
                      <a:pPr algn="ctr" latinLnBrk="1"/>
                      <a:endParaRPr lang="ko-KR" altLang="en-US" sz="1600"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0.252391 s</a:t>
                      </a:r>
                      <a:endParaRPr lang="ko-KR" altLang="en-US" dirty="0"/>
                    </a:p>
                  </a:txBody>
                  <a:tcPr anchor="ctr"/>
                </a:tc>
                <a:extLst>
                  <a:ext uri="{0D108BD9-81ED-4DB2-BD59-A6C34878D82A}">
                    <a16:rowId xmlns:a16="http://schemas.microsoft.com/office/drawing/2014/main" val="2007517712"/>
                  </a:ext>
                </a:extLst>
              </a:tr>
              <a:tr h="370840">
                <a:tc>
                  <a:txBody>
                    <a:bodyPr/>
                    <a:lstStyle/>
                    <a:p>
                      <a:pPr algn="ctr" latinLnBrk="1"/>
                      <a:r>
                        <a:rPr lang="en-US" altLang="ko-KR" dirty="0"/>
                        <a:t>1080 x 1440</a:t>
                      </a:r>
                      <a:endParaRPr lang="ko-KR" altLang="en-US" dirty="0"/>
                    </a:p>
                  </a:txBody>
                  <a:tcPr anchor="ctr"/>
                </a:tc>
                <a:tc>
                  <a:txBody>
                    <a:bodyPr/>
                    <a:lstStyle/>
                    <a:p>
                      <a:pPr algn="ctr" latinLnBrk="1"/>
                      <a:r>
                        <a:rPr lang="en-US" altLang="ko-KR" dirty="0"/>
                        <a:t>80 x 80</a:t>
                      </a:r>
                      <a:endParaRPr lang="ko-KR" altLang="en-US" dirty="0"/>
                    </a:p>
                  </a:txBody>
                  <a:tcPr anchor="ctr"/>
                </a:tc>
                <a:tc>
                  <a:txBody>
                    <a:bodyPr/>
                    <a:lstStyle/>
                    <a:p>
                      <a:pPr algn="ctr" latinLnBrk="1"/>
                      <a:endParaRPr lang="ko-KR"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latinLnBrk="1"/>
                      <a:endParaRPr lang="ko-KR"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latinLnBrk="1"/>
                      <a:r>
                        <a:rPr lang="en-US" altLang="ko-KR" dirty="0"/>
                        <a:t>0.402026 s</a:t>
                      </a:r>
                      <a:endParaRPr lang="ko-KR" altLang="en-US" dirty="0"/>
                    </a:p>
                  </a:txBody>
                  <a:tcPr anchor="ctr"/>
                </a:tc>
                <a:extLst>
                  <a:ext uri="{0D108BD9-81ED-4DB2-BD59-A6C34878D82A}">
                    <a16:rowId xmlns:a16="http://schemas.microsoft.com/office/drawing/2014/main" val="3967995675"/>
                  </a:ext>
                </a:extLst>
              </a:tr>
            </a:tbl>
          </a:graphicData>
        </a:graphic>
      </p:graphicFrame>
    </p:spTree>
    <p:extLst>
      <p:ext uri="{BB962C8B-B14F-4D97-AF65-F5344CB8AC3E}">
        <p14:creationId xmlns:p14="http://schemas.microsoft.com/office/powerpoint/2010/main" val="2841998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#1 </a:t>
            </a:r>
            <a:r>
              <a:rPr lang="en-US" altLang="ko-KR" sz="2000" dirty="0"/>
              <a:t>(Human Detection)</a:t>
            </a:r>
          </a:p>
          <a:p>
            <a:r>
              <a:rPr lang="en-US" altLang="ko-KR" sz="2000" dirty="0"/>
              <a:t>(View Point Variation)</a:t>
            </a:r>
          </a:p>
        </p:txBody>
      </p:sp>
      <p:pic>
        <p:nvPicPr>
          <p:cNvPr id="3" name="그림 2">
            <a:extLst>
              <a:ext uri="{FF2B5EF4-FFF2-40B4-BE49-F238E27FC236}">
                <a16:creationId xmlns:a16="http://schemas.microsoft.com/office/drawing/2014/main" id="{93BBFB0E-9BDA-4B1D-82DF-DEBA2A754355}"/>
              </a:ext>
            </a:extLst>
          </p:cNvPr>
          <p:cNvPicPr>
            <a:picLocks noChangeAspect="1"/>
          </p:cNvPicPr>
          <p:nvPr/>
        </p:nvPicPr>
        <p:blipFill>
          <a:blip r:embed="rId2"/>
          <a:stretch>
            <a:fillRect/>
          </a:stretch>
        </p:blipFill>
        <p:spPr>
          <a:xfrm>
            <a:off x="7366934" y="203473"/>
            <a:ext cx="4180901" cy="3440868"/>
          </a:xfrm>
          <a:prstGeom prst="rect">
            <a:avLst/>
          </a:prstGeom>
        </p:spPr>
      </p:pic>
      <p:pic>
        <p:nvPicPr>
          <p:cNvPr id="6" name="그림 5">
            <a:extLst>
              <a:ext uri="{FF2B5EF4-FFF2-40B4-BE49-F238E27FC236}">
                <a16:creationId xmlns:a16="http://schemas.microsoft.com/office/drawing/2014/main" id="{56F2314F-76EE-4ED1-9D2D-999FE3AB3738}"/>
              </a:ext>
            </a:extLst>
          </p:cNvPr>
          <p:cNvPicPr>
            <a:picLocks noChangeAspect="1"/>
          </p:cNvPicPr>
          <p:nvPr/>
        </p:nvPicPr>
        <p:blipFill>
          <a:blip r:embed="rId2"/>
          <a:stretch>
            <a:fillRect/>
          </a:stretch>
        </p:blipFill>
        <p:spPr>
          <a:xfrm>
            <a:off x="5106535" y="3068555"/>
            <a:ext cx="5410290" cy="3440868"/>
          </a:xfrm>
          <a:prstGeom prst="rect">
            <a:avLst/>
          </a:prstGeom>
        </p:spPr>
      </p:pic>
      <p:pic>
        <p:nvPicPr>
          <p:cNvPr id="4" name="그림 3">
            <a:extLst>
              <a:ext uri="{FF2B5EF4-FFF2-40B4-BE49-F238E27FC236}">
                <a16:creationId xmlns:a16="http://schemas.microsoft.com/office/drawing/2014/main" id="{1A5A97CF-94A3-495C-A770-0DA8C62059FE}"/>
              </a:ext>
            </a:extLst>
          </p:cNvPr>
          <p:cNvPicPr>
            <a:picLocks noChangeAspect="1"/>
          </p:cNvPicPr>
          <p:nvPr/>
        </p:nvPicPr>
        <p:blipFill>
          <a:blip r:embed="rId3"/>
          <a:stretch>
            <a:fillRect/>
          </a:stretch>
        </p:blipFill>
        <p:spPr>
          <a:xfrm>
            <a:off x="6473073" y="3644341"/>
            <a:ext cx="3802144" cy="1893372"/>
          </a:xfrm>
          <a:prstGeom prst="rect">
            <a:avLst/>
          </a:prstGeom>
        </p:spPr>
      </p:pic>
      <p:pic>
        <p:nvPicPr>
          <p:cNvPr id="2" name="그림 1">
            <a:extLst>
              <a:ext uri="{FF2B5EF4-FFF2-40B4-BE49-F238E27FC236}">
                <a16:creationId xmlns:a16="http://schemas.microsoft.com/office/drawing/2014/main" id="{DDA1F476-8ADC-411A-9CBD-7458986B91C5}"/>
              </a:ext>
            </a:extLst>
          </p:cNvPr>
          <p:cNvPicPr>
            <a:picLocks noChangeAspect="1"/>
          </p:cNvPicPr>
          <p:nvPr/>
        </p:nvPicPr>
        <p:blipFill>
          <a:blip r:embed="rId4"/>
          <a:stretch>
            <a:fillRect/>
          </a:stretch>
        </p:blipFill>
        <p:spPr>
          <a:xfrm>
            <a:off x="798865" y="1608541"/>
            <a:ext cx="4920064" cy="4071600"/>
          </a:xfrm>
          <a:prstGeom prst="rect">
            <a:avLst/>
          </a:prstGeom>
        </p:spPr>
      </p:pic>
    </p:spTree>
    <p:extLst>
      <p:ext uri="{BB962C8B-B14F-4D97-AF65-F5344CB8AC3E}">
        <p14:creationId xmlns:p14="http://schemas.microsoft.com/office/powerpoint/2010/main" val="2767129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#2 </a:t>
            </a:r>
            <a:r>
              <a:rPr lang="en-US" altLang="ko-KR" sz="2000" dirty="0"/>
              <a:t>(Human Detection)</a:t>
            </a:r>
          </a:p>
          <a:p>
            <a:r>
              <a:rPr lang="en-US" altLang="ko-KR" sz="2000" dirty="0"/>
              <a:t>(Illumination)</a:t>
            </a:r>
          </a:p>
        </p:txBody>
      </p:sp>
      <p:pic>
        <p:nvPicPr>
          <p:cNvPr id="2" name="그림 1">
            <a:extLst>
              <a:ext uri="{FF2B5EF4-FFF2-40B4-BE49-F238E27FC236}">
                <a16:creationId xmlns:a16="http://schemas.microsoft.com/office/drawing/2014/main" id="{194DBE97-FC05-46F5-A3E5-5C87514E2067}"/>
              </a:ext>
            </a:extLst>
          </p:cNvPr>
          <p:cNvPicPr>
            <a:picLocks noChangeAspect="1"/>
          </p:cNvPicPr>
          <p:nvPr/>
        </p:nvPicPr>
        <p:blipFill>
          <a:blip r:embed="rId2"/>
          <a:stretch>
            <a:fillRect/>
          </a:stretch>
        </p:blipFill>
        <p:spPr>
          <a:xfrm>
            <a:off x="5886279" y="2208874"/>
            <a:ext cx="6109978" cy="4508782"/>
          </a:xfrm>
          <a:prstGeom prst="rect">
            <a:avLst/>
          </a:prstGeom>
        </p:spPr>
      </p:pic>
      <p:pic>
        <p:nvPicPr>
          <p:cNvPr id="3" name="그림 2">
            <a:extLst>
              <a:ext uri="{FF2B5EF4-FFF2-40B4-BE49-F238E27FC236}">
                <a16:creationId xmlns:a16="http://schemas.microsoft.com/office/drawing/2014/main" id="{5A1ABCF1-DF75-46DF-9BE4-5FF0EF5EA3F8}"/>
              </a:ext>
            </a:extLst>
          </p:cNvPr>
          <p:cNvPicPr>
            <a:picLocks noChangeAspect="1"/>
          </p:cNvPicPr>
          <p:nvPr/>
        </p:nvPicPr>
        <p:blipFill>
          <a:blip r:embed="rId3"/>
          <a:stretch>
            <a:fillRect/>
          </a:stretch>
        </p:blipFill>
        <p:spPr>
          <a:xfrm>
            <a:off x="627955" y="1205891"/>
            <a:ext cx="5097019" cy="3780570"/>
          </a:xfrm>
          <a:prstGeom prst="rect">
            <a:avLst/>
          </a:prstGeom>
        </p:spPr>
      </p:pic>
    </p:spTree>
    <p:extLst>
      <p:ext uri="{BB962C8B-B14F-4D97-AF65-F5344CB8AC3E}">
        <p14:creationId xmlns:p14="http://schemas.microsoft.com/office/powerpoint/2010/main" val="158642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#3 </a:t>
            </a:r>
            <a:r>
              <a:rPr lang="en-US" altLang="ko-KR" sz="2000" dirty="0"/>
              <a:t>(Face Detection)</a:t>
            </a:r>
          </a:p>
          <a:p>
            <a:r>
              <a:rPr lang="en-US" altLang="ko-KR" sz="2000" dirty="0"/>
              <a:t>(Occlusion)</a:t>
            </a:r>
          </a:p>
        </p:txBody>
      </p:sp>
      <p:pic>
        <p:nvPicPr>
          <p:cNvPr id="3" name="그림 2">
            <a:extLst>
              <a:ext uri="{FF2B5EF4-FFF2-40B4-BE49-F238E27FC236}">
                <a16:creationId xmlns:a16="http://schemas.microsoft.com/office/drawing/2014/main" id="{02BBC7DA-DA6B-460A-8C95-1CFE2310075E}"/>
              </a:ext>
            </a:extLst>
          </p:cNvPr>
          <p:cNvPicPr>
            <a:picLocks noChangeAspect="1"/>
          </p:cNvPicPr>
          <p:nvPr/>
        </p:nvPicPr>
        <p:blipFill>
          <a:blip r:embed="rId2"/>
          <a:stretch>
            <a:fillRect/>
          </a:stretch>
        </p:blipFill>
        <p:spPr>
          <a:xfrm>
            <a:off x="5124117" y="1567268"/>
            <a:ext cx="6914478" cy="5128619"/>
          </a:xfrm>
          <a:prstGeom prst="rect">
            <a:avLst/>
          </a:prstGeom>
        </p:spPr>
      </p:pic>
      <p:pic>
        <p:nvPicPr>
          <p:cNvPr id="4" name="그림 3">
            <a:extLst>
              <a:ext uri="{FF2B5EF4-FFF2-40B4-BE49-F238E27FC236}">
                <a16:creationId xmlns:a16="http://schemas.microsoft.com/office/drawing/2014/main" id="{C51BD156-2AC8-4ECC-BE24-7A6553E0E68C}"/>
              </a:ext>
            </a:extLst>
          </p:cNvPr>
          <p:cNvPicPr>
            <a:picLocks noChangeAspect="1"/>
          </p:cNvPicPr>
          <p:nvPr/>
        </p:nvPicPr>
        <p:blipFill>
          <a:blip r:embed="rId3"/>
          <a:stretch>
            <a:fillRect/>
          </a:stretch>
        </p:blipFill>
        <p:spPr>
          <a:xfrm>
            <a:off x="692723" y="1240098"/>
            <a:ext cx="5661489" cy="5066952"/>
          </a:xfrm>
          <a:prstGeom prst="rect">
            <a:avLst/>
          </a:prstGeom>
        </p:spPr>
      </p:pic>
      <p:pic>
        <p:nvPicPr>
          <p:cNvPr id="2" name="그림 1">
            <a:extLst>
              <a:ext uri="{FF2B5EF4-FFF2-40B4-BE49-F238E27FC236}">
                <a16:creationId xmlns:a16="http://schemas.microsoft.com/office/drawing/2014/main" id="{563C19BC-30A2-4186-A29D-B56A67D9FC50}"/>
              </a:ext>
            </a:extLst>
          </p:cNvPr>
          <p:cNvPicPr>
            <a:picLocks noChangeAspect="1"/>
          </p:cNvPicPr>
          <p:nvPr/>
        </p:nvPicPr>
        <p:blipFill>
          <a:blip r:embed="rId4"/>
          <a:stretch>
            <a:fillRect/>
          </a:stretch>
        </p:blipFill>
        <p:spPr>
          <a:xfrm>
            <a:off x="2121649" y="2075068"/>
            <a:ext cx="3953666" cy="2824103"/>
          </a:xfrm>
          <a:prstGeom prst="rect">
            <a:avLst/>
          </a:prstGeom>
        </p:spPr>
      </p:pic>
    </p:spTree>
    <p:extLst>
      <p:ext uri="{BB962C8B-B14F-4D97-AF65-F5344CB8AC3E}">
        <p14:creationId xmlns:p14="http://schemas.microsoft.com/office/powerpoint/2010/main" val="1105257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#4 </a:t>
            </a:r>
            <a:r>
              <a:rPr lang="en-US" altLang="ko-KR" sz="2000" dirty="0"/>
              <a:t>(Human Detection)</a:t>
            </a:r>
          </a:p>
          <a:p>
            <a:r>
              <a:rPr lang="en-US" altLang="ko-KR" sz="2000" dirty="0"/>
              <a:t>(Scale)</a:t>
            </a:r>
          </a:p>
        </p:txBody>
      </p:sp>
      <p:pic>
        <p:nvPicPr>
          <p:cNvPr id="3" name="그림 2">
            <a:extLst>
              <a:ext uri="{FF2B5EF4-FFF2-40B4-BE49-F238E27FC236}">
                <a16:creationId xmlns:a16="http://schemas.microsoft.com/office/drawing/2014/main" id="{52268BB9-DE6B-45F3-B704-260F4462EEF7}"/>
              </a:ext>
            </a:extLst>
          </p:cNvPr>
          <p:cNvPicPr>
            <a:picLocks noChangeAspect="1"/>
          </p:cNvPicPr>
          <p:nvPr/>
        </p:nvPicPr>
        <p:blipFill>
          <a:blip r:embed="rId2"/>
          <a:stretch>
            <a:fillRect/>
          </a:stretch>
        </p:blipFill>
        <p:spPr>
          <a:xfrm>
            <a:off x="6392411" y="797467"/>
            <a:ext cx="5543750" cy="4961578"/>
          </a:xfrm>
          <a:prstGeom prst="rect">
            <a:avLst/>
          </a:prstGeom>
        </p:spPr>
      </p:pic>
      <p:pic>
        <p:nvPicPr>
          <p:cNvPr id="4" name="그림 3">
            <a:extLst>
              <a:ext uri="{FF2B5EF4-FFF2-40B4-BE49-F238E27FC236}">
                <a16:creationId xmlns:a16="http://schemas.microsoft.com/office/drawing/2014/main" id="{3DA68E16-4025-439B-975F-8FE6B96F88E3}"/>
              </a:ext>
            </a:extLst>
          </p:cNvPr>
          <p:cNvPicPr>
            <a:picLocks noChangeAspect="1"/>
          </p:cNvPicPr>
          <p:nvPr/>
        </p:nvPicPr>
        <p:blipFill>
          <a:blip r:embed="rId3"/>
          <a:stretch>
            <a:fillRect/>
          </a:stretch>
        </p:blipFill>
        <p:spPr>
          <a:xfrm>
            <a:off x="922022" y="1652629"/>
            <a:ext cx="5075655" cy="4542639"/>
          </a:xfrm>
          <a:prstGeom prst="rect">
            <a:avLst/>
          </a:prstGeom>
        </p:spPr>
      </p:pic>
    </p:spTree>
    <p:extLst>
      <p:ext uri="{BB962C8B-B14F-4D97-AF65-F5344CB8AC3E}">
        <p14:creationId xmlns:p14="http://schemas.microsoft.com/office/powerpoint/2010/main" val="216390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752" y="0"/>
            <a:ext cx="5165308"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8DED7482-4217-406C-8247-10C10AF58725}"/>
              </a:ext>
            </a:extLst>
          </p:cNvPr>
          <p:cNvSpPr>
            <a:spLocks noGrp="1"/>
          </p:cNvSpPr>
          <p:nvPr>
            <p:ph type="ctrTitle"/>
          </p:nvPr>
        </p:nvSpPr>
        <p:spPr>
          <a:xfrm>
            <a:off x="6485993" y="643465"/>
            <a:ext cx="4419074" cy="5560272"/>
          </a:xfrm>
        </p:spPr>
        <p:txBody>
          <a:bodyPr vert="horz" lIns="91440" tIns="45720" rIns="91440" bIns="45720" rtlCol="0" anchor="ctr">
            <a:normAutofit/>
          </a:bodyPr>
          <a:lstStyle/>
          <a:p>
            <a:pPr latinLnBrk="0">
              <a:lnSpc>
                <a:spcPct val="90000"/>
              </a:lnSpc>
            </a:pPr>
            <a:r>
              <a:rPr lang="en-US" altLang="ko-KR" sz="4400" dirty="0"/>
              <a:t>Contents</a:t>
            </a:r>
          </a:p>
        </p:txBody>
      </p:sp>
      <p:sp>
        <p:nvSpPr>
          <p:cNvPr id="3" name="부제목 2">
            <a:extLst>
              <a:ext uri="{FF2B5EF4-FFF2-40B4-BE49-F238E27FC236}">
                <a16:creationId xmlns:a16="http://schemas.microsoft.com/office/drawing/2014/main" id="{0B09C09E-3F62-42DC-AC4B-823391A4FDE2}"/>
              </a:ext>
            </a:extLst>
          </p:cNvPr>
          <p:cNvSpPr>
            <a:spLocks noGrp="1"/>
          </p:cNvSpPr>
          <p:nvPr>
            <p:ph type="subTitle" idx="1"/>
          </p:nvPr>
        </p:nvSpPr>
        <p:spPr>
          <a:xfrm>
            <a:off x="1732247" y="643465"/>
            <a:ext cx="4330001" cy="5528735"/>
          </a:xfrm>
        </p:spPr>
        <p:txBody>
          <a:bodyPr vert="horz" lIns="91440" tIns="45720" rIns="91440" bIns="45720" rtlCol="0" anchor="ctr">
            <a:normAutofit/>
          </a:bodyPr>
          <a:lstStyle/>
          <a:p>
            <a:pPr latinLnBrk="0"/>
            <a:r>
              <a:rPr lang="en-US" altLang="ko-KR" sz="2400" dirty="0"/>
              <a:t>1. Overall Flow-chart</a:t>
            </a:r>
          </a:p>
          <a:p>
            <a:pPr latinLnBrk="0"/>
            <a:r>
              <a:rPr lang="en-US" altLang="ko-KR" sz="2400" dirty="0"/>
              <a:t>2. Descriptions of Datasets</a:t>
            </a:r>
          </a:p>
          <a:p>
            <a:pPr indent="-182880" latinLnBrk="0"/>
            <a:r>
              <a:rPr lang="en-US" altLang="ko-KR" sz="2400" dirty="0"/>
              <a:t>3. Problems</a:t>
            </a:r>
          </a:p>
          <a:p>
            <a:pPr indent="-182880" latinLnBrk="0"/>
            <a:r>
              <a:rPr lang="en-US" altLang="ko-KR" sz="1400" dirty="0"/>
              <a:t> -1) size of image: varying</a:t>
            </a:r>
          </a:p>
          <a:p>
            <a:pPr indent="-182880" latinLnBrk="0"/>
            <a:r>
              <a:rPr lang="en-US" altLang="ko-KR" sz="1400" dirty="0"/>
              <a:t> -2) find the minimum detectable size of faces</a:t>
            </a:r>
          </a:p>
          <a:p>
            <a:pPr indent="-182880" latinLnBrk="0"/>
            <a:r>
              <a:rPr lang="en-US" altLang="ko-KR" sz="1400" dirty="0"/>
              <a:t> -3) find the maximum detectable size of faces</a:t>
            </a:r>
          </a:p>
          <a:p>
            <a:pPr indent="-182880" latinLnBrk="0"/>
            <a:r>
              <a:rPr lang="en-US" altLang="ko-KR" sz="1400" dirty="0"/>
              <a:t> -4) find the average detection time</a:t>
            </a:r>
          </a:p>
          <a:p>
            <a:pPr indent="-182880" latinLnBrk="0"/>
            <a:r>
              <a:rPr lang="en-US" altLang="ko-KR" sz="1400" dirty="0"/>
              <a:t>      (per image, per face)</a:t>
            </a:r>
          </a:p>
          <a:p>
            <a:pPr indent="-182880" latinLnBrk="0"/>
            <a:r>
              <a:rPr lang="en-US" altLang="ko-KR" sz="1400" dirty="0"/>
              <a:t> -5) Performance Evaluation</a:t>
            </a:r>
          </a:p>
          <a:p>
            <a:pPr indent="-182880" latinLnBrk="0"/>
            <a:r>
              <a:rPr lang="en-US" altLang="ko-KR" sz="2400" dirty="0"/>
              <a:t>4. Discussions</a:t>
            </a:r>
          </a:p>
          <a:p>
            <a:pPr indent="-182880" latinLnBrk="0"/>
            <a:r>
              <a:rPr lang="en-US" altLang="ko-KR" sz="2400" dirty="0"/>
              <a:t>5. Team Activity</a:t>
            </a:r>
          </a:p>
        </p:txBody>
      </p:sp>
      <p:sp>
        <p:nvSpPr>
          <p:cNvPr id="14" name="Rectangle 13">
            <a:extLst>
              <a:ext uri="{FF2B5EF4-FFF2-40B4-BE49-F238E27FC236}">
                <a16:creationId xmlns:a16="http://schemas.microsoft.com/office/drawing/2014/main" id="{732A87A1-E008-492C-8D91-EA0B5488D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5363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633970" y="372605"/>
            <a:ext cx="6108405" cy="923330"/>
          </a:xfrm>
          <a:prstGeom prst="rect">
            <a:avLst/>
          </a:prstGeom>
          <a:noFill/>
        </p:spPr>
        <p:txBody>
          <a:bodyPr wrap="square" rtlCol="0">
            <a:spAutoFit/>
          </a:bodyPr>
          <a:lstStyle/>
          <a:p>
            <a:r>
              <a:rPr lang="en-US" altLang="ko-KR" sz="3600" dirty="0"/>
              <a:t>#Challenge #5 </a:t>
            </a:r>
            <a:r>
              <a:rPr lang="en-US" altLang="ko-KR" sz="1600" dirty="0"/>
              <a:t>(Human Detection)</a:t>
            </a:r>
          </a:p>
          <a:p>
            <a:r>
              <a:rPr lang="en-US" altLang="ko-KR" sz="1600" dirty="0"/>
              <a:t>(Deformation)</a:t>
            </a:r>
          </a:p>
        </p:txBody>
      </p:sp>
      <p:sp>
        <p:nvSpPr>
          <p:cNvPr id="4" name="TextBox 3">
            <a:extLst>
              <a:ext uri="{FF2B5EF4-FFF2-40B4-BE49-F238E27FC236}">
                <a16:creationId xmlns:a16="http://schemas.microsoft.com/office/drawing/2014/main" id="{D4F33DA6-5A40-4DD4-AEF3-143DA41DF933}"/>
              </a:ext>
            </a:extLst>
          </p:cNvPr>
          <p:cNvSpPr txBox="1"/>
          <p:nvPr/>
        </p:nvSpPr>
        <p:spPr>
          <a:xfrm>
            <a:off x="6476187" y="1622563"/>
            <a:ext cx="5081843" cy="892552"/>
          </a:xfrm>
          <a:prstGeom prst="rect">
            <a:avLst/>
          </a:prstGeom>
          <a:noFill/>
        </p:spPr>
        <p:txBody>
          <a:bodyPr wrap="square" rtlCol="0">
            <a:spAutoFit/>
          </a:bodyPr>
          <a:lstStyle/>
          <a:p>
            <a:r>
              <a:rPr lang="en-US" altLang="ko-KR" sz="3600" dirty="0"/>
              <a:t>#Challenge #6 </a:t>
            </a:r>
            <a:r>
              <a:rPr lang="en-US" altLang="ko-KR" sz="1600" dirty="0"/>
              <a:t>(Human Detection)</a:t>
            </a:r>
          </a:p>
          <a:p>
            <a:r>
              <a:rPr lang="en-US" altLang="ko-KR" sz="1600" dirty="0"/>
              <a:t>(Background Clutter)</a:t>
            </a:r>
          </a:p>
        </p:txBody>
      </p:sp>
      <p:pic>
        <p:nvPicPr>
          <p:cNvPr id="2" name="그림 1">
            <a:extLst>
              <a:ext uri="{FF2B5EF4-FFF2-40B4-BE49-F238E27FC236}">
                <a16:creationId xmlns:a16="http://schemas.microsoft.com/office/drawing/2014/main" id="{1B29E6FB-D6CA-4545-ABD5-CCB0410ECA38}"/>
              </a:ext>
            </a:extLst>
          </p:cNvPr>
          <p:cNvPicPr>
            <a:picLocks noChangeAspect="1"/>
          </p:cNvPicPr>
          <p:nvPr/>
        </p:nvPicPr>
        <p:blipFill>
          <a:blip r:embed="rId2"/>
          <a:stretch>
            <a:fillRect/>
          </a:stretch>
        </p:blipFill>
        <p:spPr>
          <a:xfrm>
            <a:off x="2089795" y="1235115"/>
            <a:ext cx="4316598" cy="3863294"/>
          </a:xfrm>
          <a:prstGeom prst="rect">
            <a:avLst/>
          </a:prstGeom>
        </p:spPr>
      </p:pic>
      <p:pic>
        <p:nvPicPr>
          <p:cNvPr id="5" name="그림 4">
            <a:extLst>
              <a:ext uri="{FF2B5EF4-FFF2-40B4-BE49-F238E27FC236}">
                <a16:creationId xmlns:a16="http://schemas.microsoft.com/office/drawing/2014/main" id="{B0994269-DC04-4C99-AD38-56D32119F50E}"/>
              </a:ext>
            </a:extLst>
          </p:cNvPr>
          <p:cNvPicPr>
            <a:picLocks noChangeAspect="1"/>
          </p:cNvPicPr>
          <p:nvPr/>
        </p:nvPicPr>
        <p:blipFill>
          <a:blip r:embed="rId3"/>
          <a:stretch>
            <a:fillRect/>
          </a:stretch>
        </p:blipFill>
        <p:spPr>
          <a:xfrm>
            <a:off x="653425" y="3429000"/>
            <a:ext cx="3594669" cy="3217178"/>
          </a:xfrm>
          <a:prstGeom prst="rect">
            <a:avLst/>
          </a:prstGeom>
        </p:spPr>
      </p:pic>
      <p:pic>
        <p:nvPicPr>
          <p:cNvPr id="6" name="그림 5">
            <a:extLst>
              <a:ext uri="{FF2B5EF4-FFF2-40B4-BE49-F238E27FC236}">
                <a16:creationId xmlns:a16="http://schemas.microsoft.com/office/drawing/2014/main" id="{1B7E777D-0F0D-4AD7-A97A-4CAACB59CC6E}"/>
              </a:ext>
            </a:extLst>
          </p:cNvPr>
          <p:cNvPicPr>
            <a:picLocks noChangeAspect="1"/>
          </p:cNvPicPr>
          <p:nvPr/>
        </p:nvPicPr>
        <p:blipFill>
          <a:blip r:embed="rId4"/>
          <a:stretch>
            <a:fillRect/>
          </a:stretch>
        </p:blipFill>
        <p:spPr>
          <a:xfrm flipH="1">
            <a:off x="6550642" y="2628386"/>
            <a:ext cx="5328168" cy="3952018"/>
          </a:xfrm>
          <a:prstGeom prst="rect">
            <a:avLst/>
          </a:prstGeom>
        </p:spPr>
      </p:pic>
    </p:spTree>
    <p:extLst>
      <p:ext uri="{BB962C8B-B14F-4D97-AF65-F5344CB8AC3E}">
        <p14:creationId xmlns:p14="http://schemas.microsoft.com/office/powerpoint/2010/main" val="3857368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94398" y="221580"/>
            <a:ext cx="5806401" cy="1015663"/>
          </a:xfrm>
          <a:prstGeom prst="rect">
            <a:avLst/>
          </a:prstGeom>
          <a:noFill/>
        </p:spPr>
        <p:txBody>
          <a:bodyPr wrap="square" rtlCol="0">
            <a:spAutoFit/>
          </a:bodyPr>
          <a:lstStyle/>
          <a:p>
            <a:r>
              <a:rPr lang="en-US" altLang="ko-KR" sz="4000" dirty="0"/>
              <a:t>#Challenge #7 </a:t>
            </a:r>
            <a:r>
              <a:rPr lang="en-US" altLang="ko-KR" dirty="0"/>
              <a:t>(Human Detection)</a:t>
            </a:r>
          </a:p>
          <a:p>
            <a:r>
              <a:rPr lang="en-US" altLang="ko-KR" dirty="0"/>
              <a:t>(Intra-Class Variation)</a:t>
            </a:r>
          </a:p>
        </p:txBody>
      </p:sp>
      <p:sp>
        <p:nvSpPr>
          <p:cNvPr id="4" name="TextBox 3">
            <a:extLst>
              <a:ext uri="{FF2B5EF4-FFF2-40B4-BE49-F238E27FC236}">
                <a16:creationId xmlns:a16="http://schemas.microsoft.com/office/drawing/2014/main" id="{E333EC69-1EA3-42F2-916E-DD5CF1AAC872}"/>
              </a:ext>
            </a:extLst>
          </p:cNvPr>
          <p:cNvSpPr txBox="1"/>
          <p:nvPr/>
        </p:nvSpPr>
        <p:spPr>
          <a:xfrm>
            <a:off x="6400799" y="1698012"/>
            <a:ext cx="5913480" cy="923330"/>
          </a:xfrm>
          <a:prstGeom prst="rect">
            <a:avLst/>
          </a:prstGeom>
          <a:noFill/>
        </p:spPr>
        <p:txBody>
          <a:bodyPr wrap="square" rtlCol="0">
            <a:spAutoFit/>
          </a:bodyPr>
          <a:lstStyle/>
          <a:p>
            <a:r>
              <a:rPr lang="en-US" altLang="ko-KR" sz="3600" dirty="0"/>
              <a:t>#Challenge #8 </a:t>
            </a:r>
            <a:r>
              <a:rPr lang="en-US" altLang="ko-KR" sz="1600" dirty="0"/>
              <a:t>(Human Detection)</a:t>
            </a:r>
          </a:p>
          <a:p>
            <a:r>
              <a:rPr lang="en-US" altLang="ko-KR" sz="1600" dirty="0"/>
              <a:t>(Camouflaged)</a:t>
            </a:r>
          </a:p>
        </p:txBody>
      </p:sp>
      <p:pic>
        <p:nvPicPr>
          <p:cNvPr id="2" name="그림 1">
            <a:extLst>
              <a:ext uri="{FF2B5EF4-FFF2-40B4-BE49-F238E27FC236}">
                <a16:creationId xmlns:a16="http://schemas.microsoft.com/office/drawing/2014/main" id="{9A4806FB-A899-4DCD-AFB1-EB8D8D11F994}"/>
              </a:ext>
            </a:extLst>
          </p:cNvPr>
          <p:cNvPicPr>
            <a:picLocks noChangeAspect="1"/>
          </p:cNvPicPr>
          <p:nvPr/>
        </p:nvPicPr>
        <p:blipFill>
          <a:blip r:embed="rId2"/>
          <a:stretch>
            <a:fillRect/>
          </a:stretch>
        </p:blipFill>
        <p:spPr>
          <a:xfrm>
            <a:off x="6495067" y="2621342"/>
            <a:ext cx="5250731" cy="3894582"/>
          </a:xfrm>
          <a:prstGeom prst="rect">
            <a:avLst/>
          </a:prstGeom>
        </p:spPr>
      </p:pic>
      <p:pic>
        <p:nvPicPr>
          <p:cNvPr id="3" name="그림 2">
            <a:extLst>
              <a:ext uri="{FF2B5EF4-FFF2-40B4-BE49-F238E27FC236}">
                <a16:creationId xmlns:a16="http://schemas.microsoft.com/office/drawing/2014/main" id="{EBFAAC68-8DF6-4C80-B4A5-9B82F6D99B86}"/>
              </a:ext>
            </a:extLst>
          </p:cNvPr>
          <p:cNvPicPr>
            <a:picLocks noChangeAspect="1"/>
          </p:cNvPicPr>
          <p:nvPr/>
        </p:nvPicPr>
        <p:blipFill>
          <a:blip r:embed="rId3"/>
          <a:stretch>
            <a:fillRect/>
          </a:stretch>
        </p:blipFill>
        <p:spPr>
          <a:xfrm>
            <a:off x="675853" y="1419842"/>
            <a:ext cx="5550453" cy="4116892"/>
          </a:xfrm>
          <a:prstGeom prst="rect">
            <a:avLst/>
          </a:prstGeom>
        </p:spPr>
      </p:pic>
    </p:spTree>
    <p:extLst>
      <p:ext uri="{BB962C8B-B14F-4D97-AF65-F5344CB8AC3E}">
        <p14:creationId xmlns:p14="http://schemas.microsoft.com/office/powerpoint/2010/main" val="2345760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#9 </a:t>
            </a:r>
            <a:r>
              <a:rPr lang="en-US" altLang="ko-KR" sz="2000" dirty="0"/>
              <a:t>(Human Detection)</a:t>
            </a:r>
          </a:p>
          <a:p>
            <a:r>
              <a:rPr lang="en-US" altLang="ko-KR" sz="2000" dirty="0"/>
              <a:t>(Real-time Processing)</a:t>
            </a:r>
          </a:p>
        </p:txBody>
      </p:sp>
      <p:pic>
        <p:nvPicPr>
          <p:cNvPr id="10" name="그림 9">
            <a:extLst>
              <a:ext uri="{FF2B5EF4-FFF2-40B4-BE49-F238E27FC236}">
                <a16:creationId xmlns:a16="http://schemas.microsoft.com/office/drawing/2014/main" id="{542D1720-D531-44D7-A64C-58D5E8900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49" y="1181818"/>
            <a:ext cx="9738265" cy="5477774"/>
          </a:xfrm>
          <a:prstGeom prst="rect">
            <a:avLst/>
          </a:prstGeom>
        </p:spPr>
      </p:pic>
      <p:sp>
        <p:nvSpPr>
          <p:cNvPr id="11" name="직사각형 10">
            <a:extLst>
              <a:ext uri="{FF2B5EF4-FFF2-40B4-BE49-F238E27FC236}">
                <a16:creationId xmlns:a16="http://schemas.microsoft.com/office/drawing/2014/main" id="{0C42DC07-A1D8-4398-A2E4-B61F898040EB}"/>
              </a:ext>
            </a:extLst>
          </p:cNvPr>
          <p:cNvSpPr/>
          <p:nvPr/>
        </p:nvSpPr>
        <p:spPr>
          <a:xfrm>
            <a:off x="9093665" y="931179"/>
            <a:ext cx="1330393" cy="5830348"/>
          </a:xfrm>
          <a:prstGeom prst="rect">
            <a:avLst/>
          </a:prstGeom>
          <a:solidFill>
            <a:srgbClr val="353537"/>
          </a:solidFill>
          <a:ln>
            <a:solidFill>
              <a:srgbClr val="3535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99A8EED-8E94-4CA9-A8FC-A912237A669D}"/>
              </a:ext>
            </a:extLst>
          </p:cNvPr>
          <p:cNvSpPr/>
          <p:nvPr/>
        </p:nvSpPr>
        <p:spPr>
          <a:xfrm>
            <a:off x="521905" y="1181817"/>
            <a:ext cx="1330393" cy="5579709"/>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133A2122-E6EE-447E-A5E4-EA5997D3E121}"/>
              </a:ext>
            </a:extLst>
          </p:cNvPr>
          <p:cNvSpPr txBox="1"/>
          <p:nvPr/>
        </p:nvSpPr>
        <p:spPr>
          <a:xfrm>
            <a:off x="9199266" y="6258496"/>
            <a:ext cx="1879134" cy="369332"/>
          </a:xfrm>
          <a:prstGeom prst="rect">
            <a:avLst/>
          </a:prstGeom>
          <a:noFill/>
        </p:spPr>
        <p:txBody>
          <a:bodyPr wrap="square" rtlCol="0">
            <a:spAutoFit/>
          </a:bodyPr>
          <a:lstStyle/>
          <a:p>
            <a:r>
              <a:rPr lang="en-US" altLang="ko-KR" dirty="0"/>
              <a:t>GIF</a:t>
            </a:r>
            <a:endParaRPr lang="ko-KR" altLang="en-US" dirty="0"/>
          </a:p>
        </p:txBody>
      </p:sp>
    </p:spTree>
    <p:extLst>
      <p:ext uri="{BB962C8B-B14F-4D97-AF65-F5344CB8AC3E}">
        <p14:creationId xmlns:p14="http://schemas.microsoft.com/office/powerpoint/2010/main" val="1479589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EF94F18-DBB8-4764-8C1B-B0B970BD5EDB}"/>
              </a:ext>
            </a:extLst>
          </p:cNvPr>
          <p:cNvSpPr txBox="1"/>
          <p:nvPr/>
        </p:nvSpPr>
        <p:spPr>
          <a:xfrm>
            <a:off x="527287" y="83723"/>
            <a:ext cx="9906670" cy="1169551"/>
          </a:xfrm>
          <a:prstGeom prst="rect">
            <a:avLst/>
          </a:prstGeom>
          <a:noFill/>
        </p:spPr>
        <p:txBody>
          <a:bodyPr wrap="square" rtlCol="0">
            <a:spAutoFit/>
          </a:bodyPr>
          <a:lstStyle/>
          <a:p>
            <a:r>
              <a:rPr lang="en-US" altLang="ko-KR" sz="5000" dirty="0"/>
              <a:t>#6. Performance</a:t>
            </a:r>
            <a:r>
              <a:rPr lang="ko-KR" altLang="en-US" sz="5000" dirty="0"/>
              <a:t> </a:t>
            </a:r>
            <a:r>
              <a:rPr lang="en-US" altLang="ko-KR" sz="5000" dirty="0"/>
              <a:t>Evaluation</a:t>
            </a:r>
          </a:p>
          <a:p>
            <a:endParaRPr lang="ko-KR" altLang="en-US" sz="2000" dirty="0"/>
          </a:p>
        </p:txBody>
      </p:sp>
      <p:sp>
        <p:nvSpPr>
          <p:cNvPr id="11" name="TextBox 10">
            <a:extLst>
              <a:ext uri="{FF2B5EF4-FFF2-40B4-BE49-F238E27FC236}">
                <a16:creationId xmlns:a16="http://schemas.microsoft.com/office/drawing/2014/main" id="{27F53B27-4C27-49D6-8B38-320CAADE5DC9}"/>
              </a:ext>
            </a:extLst>
          </p:cNvPr>
          <p:cNvSpPr txBox="1"/>
          <p:nvPr/>
        </p:nvSpPr>
        <p:spPr>
          <a:xfrm>
            <a:off x="527286" y="1163993"/>
            <a:ext cx="8551399" cy="2585323"/>
          </a:xfrm>
          <a:prstGeom prst="rect">
            <a:avLst/>
          </a:prstGeom>
          <a:noFill/>
        </p:spPr>
        <p:txBody>
          <a:bodyPr wrap="square" rtlCol="0">
            <a:spAutoFit/>
          </a:bodyPr>
          <a:lstStyle/>
          <a:p>
            <a:r>
              <a:rPr lang="en-US" altLang="ko-KR" dirty="0"/>
              <a:t>#Precision &amp; Recall</a:t>
            </a:r>
          </a:p>
          <a:p>
            <a:endParaRPr lang="en-US" altLang="ko-KR" dirty="0">
              <a:solidFill>
                <a:srgbClr val="FF0000"/>
              </a:solidFill>
            </a:endParaRPr>
          </a:p>
          <a:p>
            <a:r>
              <a:rPr lang="en-US" altLang="ko-KR" dirty="0">
                <a:solidFill>
                  <a:srgbClr val="FF0000"/>
                </a:solidFill>
              </a:rPr>
              <a:t>: </a:t>
            </a:r>
            <a:r>
              <a:rPr lang="en-US" altLang="ko-KR" b="1" u="sng" dirty="0">
                <a:solidFill>
                  <a:srgbClr val="FF0000"/>
                </a:solidFill>
              </a:rPr>
              <a:t>Human</a:t>
            </a:r>
          </a:p>
          <a:p>
            <a:endParaRPr lang="en-US" altLang="ko-KR" dirty="0"/>
          </a:p>
          <a:p>
            <a:r>
              <a:rPr lang="en-US" altLang="ko-KR" dirty="0"/>
              <a:t>#of test image : 20</a:t>
            </a:r>
          </a:p>
          <a:p>
            <a:endParaRPr lang="en-US" altLang="ko-KR" dirty="0"/>
          </a:p>
          <a:p>
            <a:r>
              <a:rPr lang="en-US" altLang="ko-KR" dirty="0"/>
              <a:t>Precision = 0.78</a:t>
            </a:r>
          </a:p>
          <a:p>
            <a:endParaRPr lang="en-US" altLang="ko-KR" dirty="0"/>
          </a:p>
          <a:p>
            <a:r>
              <a:rPr lang="en-US" altLang="ko-KR" dirty="0"/>
              <a:t>Recall = 0.63</a:t>
            </a:r>
          </a:p>
        </p:txBody>
      </p:sp>
      <p:pic>
        <p:nvPicPr>
          <p:cNvPr id="9" name="그림 8">
            <a:extLst>
              <a:ext uri="{FF2B5EF4-FFF2-40B4-BE49-F238E27FC236}">
                <a16:creationId xmlns:a16="http://schemas.microsoft.com/office/drawing/2014/main" id="{3E26B185-6F45-43B0-96A8-4D116724A3B4}"/>
              </a:ext>
            </a:extLst>
          </p:cNvPr>
          <p:cNvPicPr>
            <a:picLocks noChangeAspect="1"/>
          </p:cNvPicPr>
          <p:nvPr/>
        </p:nvPicPr>
        <p:blipFill rotWithShape="1">
          <a:blip r:embed="rId2"/>
          <a:srcRect l="32598" t="35714" r="54823" b="22691"/>
          <a:stretch/>
        </p:blipFill>
        <p:spPr>
          <a:xfrm>
            <a:off x="5989751" y="1471504"/>
            <a:ext cx="973123" cy="1809957"/>
          </a:xfrm>
          <a:prstGeom prst="rect">
            <a:avLst/>
          </a:prstGeom>
        </p:spPr>
      </p:pic>
      <p:pic>
        <p:nvPicPr>
          <p:cNvPr id="10" name="그림 9">
            <a:extLst>
              <a:ext uri="{FF2B5EF4-FFF2-40B4-BE49-F238E27FC236}">
                <a16:creationId xmlns:a16="http://schemas.microsoft.com/office/drawing/2014/main" id="{39BB4225-2DE8-407D-8079-CDBA0EC38D76}"/>
              </a:ext>
            </a:extLst>
          </p:cNvPr>
          <p:cNvPicPr>
            <a:picLocks noChangeAspect="1"/>
          </p:cNvPicPr>
          <p:nvPr/>
        </p:nvPicPr>
        <p:blipFill rotWithShape="1">
          <a:blip r:embed="rId3"/>
          <a:srcRect l="41112" t="33930" r="45649" b="26051"/>
          <a:stretch/>
        </p:blipFill>
        <p:spPr>
          <a:xfrm>
            <a:off x="4842324" y="1527135"/>
            <a:ext cx="1031846" cy="1754326"/>
          </a:xfrm>
          <a:prstGeom prst="rect">
            <a:avLst/>
          </a:prstGeom>
        </p:spPr>
      </p:pic>
      <p:pic>
        <p:nvPicPr>
          <p:cNvPr id="12" name="그림 11">
            <a:extLst>
              <a:ext uri="{FF2B5EF4-FFF2-40B4-BE49-F238E27FC236}">
                <a16:creationId xmlns:a16="http://schemas.microsoft.com/office/drawing/2014/main" id="{BE6E3DD3-C5E6-4535-BF8A-40084C505F58}"/>
              </a:ext>
            </a:extLst>
          </p:cNvPr>
          <p:cNvPicPr>
            <a:picLocks noChangeAspect="1"/>
          </p:cNvPicPr>
          <p:nvPr/>
        </p:nvPicPr>
        <p:blipFill rotWithShape="1">
          <a:blip r:embed="rId4"/>
          <a:srcRect l="22706" t="28007" r="43614" b="23871"/>
          <a:stretch/>
        </p:blipFill>
        <p:spPr>
          <a:xfrm>
            <a:off x="2703686" y="1580325"/>
            <a:ext cx="2051473" cy="1648793"/>
          </a:xfrm>
          <a:prstGeom prst="rect">
            <a:avLst/>
          </a:prstGeom>
        </p:spPr>
      </p:pic>
      <p:pic>
        <p:nvPicPr>
          <p:cNvPr id="14" name="그림 13">
            <a:extLst>
              <a:ext uri="{FF2B5EF4-FFF2-40B4-BE49-F238E27FC236}">
                <a16:creationId xmlns:a16="http://schemas.microsoft.com/office/drawing/2014/main" id="{0E3D87D4-BBED-4049-A37E-1428BA07CCF1}"/>
              </a:ext>
            </a:extLst>
          </p:cNvPr>
          <p:cNvPicPr>
            <a:picLocks noChangeAspect="1"/>
          </p:cNvPicPr>
          <p:nvPr/>
        </p:nvPicPr>
        <p:blipFill rotWithShape="1">
          <a:blip r:embed="rId5"/>
          <a:srcRect l="27729" t="23590" r="33988" b="36759"/>
          <a:stretch/>
        </p:blipFill>
        <p:spPr>
          <a:xfrm>
            <a:off x="7136084" y="1635595"/>
            <a:ext cx="2284687" cy="1331082"/>
          </a:xfrm>
          <a:prstGeom prst="rect">
            <a:avLst/>
          </a:prstGeom>
        </p:spPr>
      </p:pic>
      <p:pic>
        <p:nvPicPr>
          <p:cNvPr id="13" name="그림 12">
            <a:extLst>
              <a:ext uri="{FF2B5EF4-FFF2-40B4-BE49-F238E27FC236}">
                <a16:creationId xmlns:a16="http://schemas.microsoft.com/office/drawing/2014/main" id="{8366C84F-8F54-4575-A034-F9610478DACF}"/>
              </a:ext>
            </a:extLst>
          </p:cNvPr>
          <p:cNvPicPr>
            <a:picLocks noChangeAspect="1"/>
          </p:cNvPicPr>
          <p:nvPr/>
        </p:nvPicPr>
        <p:blipFill rotWithShape="1">
          <a:blip r:embed="rId6"/>
          <a:srcRect l="28211" t="25019" r="33739" b="31499"/>
          <a:stretch/>
        </p:blipFill>
        <p:spPr>
          <a:xfrm>
            <a:off x="9593981" y="1635595"/>
            <a:ext cx="2070733" cy="1331082"/>
          </a:xfrm>
          <a:prstGeom prst="rect">
            <a:avLst/>
          </a:prstGeom>
        </p:spPr>
      </p:pic>
      <p:pic>
        <p:nvPicPr>
          <p:cNvPr id="2" name="그림 1">
            <a:extLst>
              <a:ext uri="{FF2B5EF4-FFF2-40B4-BE49-F238E27FC236}">
                <a16:creationId xmlns:a16="http://schemas.microsoft.com/office/drawing/2014/main" id="{6EA5AC59-E4D1-4235-ADF6-F35611F71ED4}"/>
              </a:ext>
            </a:extLst>
          </p:cNvPr>
          <p:cNvPicPr>
            <a:picLocks noChangeAspect="1"/>
          </p:cNvPicPr>
          <p:nvPr/>
        </p:nvPicPr>
        <p:blipFill rotWithShape="1">
          <a:blip r:embed="rId7"/>
          <a:srcRect l="27661" t="23849" r="33738" b="30520"/>
          <a:stretch/>
        </p:blipFill>
        <p:spPr>
          <a:xfrm>
            <a:off x="2642531" y="3348999"/>
            <a:ext cx="3020038" cy="2008142"/>
          </a:xfrm>
          <a:prstGeom prst="rect">
            <a:avLst/>
          </a:prstGeom>
        </p:spPr>
      </p:pic>
      <p:sp>
        <p:nvSpPr>
          <p:cNvPr id="15" name="TextBox 14">
            <a:extLst>
              <a:ext uri="{FF2B5EF4-FFF2-40B4-BE49-F238E27FC236}">
                <a16:creationId xmlns:a16="http://schemas.microsoft.com/office/drawing/2014/main" id="{C343D594-D7FD-45CF-ACA0-FF5CC543E502}"/>
              </a:ext>
            </a:extLst>
          </p:cNvPr>
          <p:cNvSpPr txBox="1"/>
          <p:nvPr/>
        </p:nvSpPr>
        <p:spPr>
          <a:xfrm>
            <a:off x="2577851" y="5777503"/>
            <a:ext cx="8551399" cy="369332"/>
          </a:xfrm>
          <a:prstGeom prst="rect">
            <a:avLst/>
          </a:prstGeom>
          <a:noFill/>
        </p:spPr>
        <p:txBody>
          <a:bodyPr wrap="square" rtlCol="0">
            <a:spAutoFit/>
          </a:bodyPr>
          <a:lstStyle/>
          <a:p>
            <a:r>
              <a:rPr lang="en-US" altLang="ko-KR" dirty="0"/>
              <a:t>#some example images</a:t>
            </a:r>
          </a:p>
        </p:txBody>
      </p:sp>
      <p:pic>
        <p:nvPicPr>
          <p:cNvPr id="3" name="그림 2">
            <a:extLst>
              <a:ext uri="{FF2B5EF4-FFF2-40B4-BE49-F238E27FC236}">
                <a16:creationId xmlns:a16="http://schemas.microsoft.com/office/drawing/2014/main" id="{13E11DC4-A53B-473D-B267-B18334EC0E41}"/>
              </a:ext>
            </a:extLst>
          </p:cNvPr>
          <p:cNvPicPr>
            <a:picLocks noChangeAspect="1"/>
          </p:cNvPicPr>
          <p:nvPr/>
        </p:nvPicPr>
        <p:blipFill rotWithShape="1">
          <a:blip r:embed="rId8"/>
          <a:srcRect l="35022" t="27034" r="33120" b="27462"/>
          <a:stretch/>
        </p:blipFill>
        <p:spPr>
          <a:xfrm>
            <a:off x="5731793" y="3388450"/>
            <a:ext cx="2450279" cy="1968691"/>
          </a:xfrm>
          <a:prstGeom prst="rect">
            <a:avLst/>
          </a:prstGeom>
        </p:spPr>
      </p:pic>
      <p:pic>
        <p:nvPicPr>
          <p:cNvPr id="6" name="그림 5">
            <a:extLst>
              <a:ext uri="{FF2B5EF4-FFF2-40B4-BE49-F238E27FC236}">
                <a16:creationId xmlns:a16="http://schemas.microsoft.com/office/drawing/2014/main" id="{162A1F29-E73E-4E92-A6DD-DAFE8923CA62}"/>
              </a:ext>
            </a:extLst>
          </p:cNvPr>
          <p:cNvPicPr>
            <a:picLocks noChangeAspect="1"/>
          </p:cNvPicPr>
          <p:nvPr/>
        </p:nvPicPr>
        <p:blipFill rotWithShape="1">
          <a:blip r:embed="rId9"/>
          <a:srcRect l="28762" t="25321" r="33807" b="26361"/>
          <a:stretch/>
        </p:blipFill>
        <p:spPr>
          <a:xfrm>
            <a:off x="8297882" y="3387039"/>
            <a:ext cx="2592198" cy="1882203"/>
          </a:xfrm>
          <a:prstGeom prst="rect">
            <a:avLst/>
          </a:prstGeom>
        </p:spPr>
      </p:pic>
    </p:spTree>
    <p:extLst>
      <p:ext uri="{BB962C8B-B14F-4D97-AF65-F5344CB8AC3E}">
        <p14:creationId xmlns:p14="http://schemas.microsoft.com/office/powerpoint/2010/main" val="2035998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EF94F18-DBB8-4764-8C1B-B0B970BD5EDB}"/>
              </a:ext>
            </a:extLst>
          </p:cNvPr>
          <p:cNvSpPr txBox="1"/>
          <p:nvPr/>
        </p:nvSpPr>
        <p:spPr>
          <a:xfrm>
            <a:off x="527287" y="28656"/>
            <a:ext cx="10734762" cy="1015663"/>
          </a:xfrm>
          <a:prstGeom prst="rect">
            <a:avLst/>
          </a:prstGeom>
          <a:noFill/>
        </p:spPr>
        <p:txBody>
          <a:bodyPr wrap="square" rtlCol="0">
            <a:spAutoFit/>
          </a:bodyPr>
          <a:lstStyle/>
          <a:p>
            <a:r>
              <a:rPr lang="en-US" altLang="ko-KR" sz="4400" dirty="0"/>
              <a:t>#Problem 2.</a:t>
            </a:r>
            <a:r>
              <a:rPr lang="en-US" altLang="ko-KR" sz="2000" dirty="0"/>
              <a:t>(Human Detection)</a:t>
            </a:r>
          </a:p>
          <a:p>
            <a:r>
              <a:rPr lang="en-US" altLang="ko-KR" sz="1600" dirty="0"/>
              <a:t>Dataset</a:t>
            </a:r>
            <a:endParaRPr lang="ko-KR" altLang="en-US" sz="4400" dirty="0"/>
          </a:p>
        </p:txBody>
      </p:sp>
      <p:graphicFrame>
        <p:nvGraphicFramePr>
          <p:cNvPr id="8" name="표 7">
            <a:extLst>
              <a:ext uri="{FF2B5EF4-FFF2-40B4-BE49-F238E27FC236}">
                <a16:creationId xmlns:a16="http://schemas.microsoft.com/office/drawing/2014/main" id="{17C90BF5-20B9-4E03-8CAC-EFF771478B93}"/>
              </a:ext>
            </a:extLst>
          </p:cNvPr>
          <p:cNvGraphicFramePr>
            <a:graphicFrameLocks noGrp="1"/>
          </p:cNvGraphicFramePr>
          <p:nvPr>
            <p:extLst>
              <p:ext uri="{D42A27DB-BD31-4B8C-83A1-F6EECF244321}">
                <p14:modId xmlns:p14="http://schemas.microsoft.com/office/powerpoint/2010/main" val="3903782154"/>
              </p:ext>
            </p:extLst>
          </p:nvPr>
        </p:nvGraphicFramePr>
        <p:xfrm>
          <a:off x="8084457" y="1290422"/>
          <a:ext cx="3905380" cy="3270295"/>
        </p:xfrm>
        <a:graphic>
          <a:graphicData uri="http://schemas.openxmlformats.org/drawingml/2006/table">
            <a:tbl>
              <a:tblPr bandRow="1">
                <a:tableStyleId>{125E5076-3810-47DD-B79F-674D7AD40C01}</a:tableStyleId>
              </a:tblPr>
              <a:tblGrid>
                <a:gridCol w="1952690">
                  <a:extLst>
                    <a:ext uri="{9D8B030D-6E8A-4147-A177-3AD203B41FA5}">
                      <a16:colId xmlns:a16="http://schemas.microsoft.com/office/drawing/2014/main" val="2222585342"/>
                    </a:ext>
                  </a:extLst>
                </a:gridCol>
                <a:gridCol w="1952690">
                  <a:extLst>
                    <a:ext uri="{9D8B030D-6E8A-4147-A177-3AD203B41FA5}">
                      <a16:colId xmlns:a16="http://schemas.microsoft.com/office/drawing/2014/main" val="3604261514"/>
                    </a:ext>
                  </a:extLst>
                </a:gridCol>
              </a:tblGrid>
              <a:tr h="467185">
                <a:tc>
                  <a:txBody>
                    <a:bodyPr/>
                    <a:lstStyle/>
                    <a:p>
                      <a:pPr latinLnBrk="1"/>
                      <a:r>
                        <a:rPr lang="en-US" altLang="ko-KR" sz="1600" kern="1200" spc="10" dirty="0"/>
                        <a:t># of Positive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2004</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91701578"/>
                  </a:ext>
                </a:extLst>
              </a:tr>
              <a:tr h="467185">
                <a:tc>
                  <a:txBody>
                    <a:bodyPr/>
                    <a:lstStyle/>
                    <a:p>
                      <a:pPr latinLnBrk="1"/>
                      <a:r>
                        <a:rPr lang="en-US" altLang="ko-KR" sz="1600" kern="1200" spc="10" dirty="0"/>
                        <a:t># of Negative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22797</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78722495"/>
                  </a:ext>
                </a:extLst>
              </a:tr>
              <a:tr h="467185">
                <a:tc>
                  <a:txBody>
                    <a:bodyPr/>
                    <a:lstStyle/>
                    <a:p>
                      <a:pPr latinLnBrk="1"/>
                      <a:r>
                        <a:rPr lang="en-US" altLang="ko-KR" sz="1600" kern="1200" spc="10" dirty="0"/>
                        <a:t>Width</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24</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21472584"/>
                  </a:ext>
                </a:extLst>
              </a:tr>
              <a:tr h="467185">
                <a:tc>
                  <a:txBody>
                    <a:bodyPr/>
                    <a:lstStyle/>
                    <a:p>
                      <a:pPr latinLnBrk="1"/>
                      <a:r>
                        <a:rPr lang="en-US" altLang="ko-KR" sz="1600" kern="1200" spc="10" dirty="0"/>
                        <a:t>Height</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20</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08628189"/>
                  </a:ext>
                </a:extLst>
              </a:tr>
              <a:tr h="467185">
                <a:tc>
                  <a:txBody>
                    <a:bodyPr/>
                    <a:lstStyle/>
                    <a:p>
                      <a:pPr latinLnBrk="1"/>
                      <a:r>
                        <a:rPr lang="en-US" altLang="ko-KR" sz="1600" kern="1200" spc="10" dirty="0"/>
                        <a:t># of Stage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17</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5337958"/>
                  </a:ext>
                </a:extLst>
              </a:tr>
              <a:tr h="467185">
                <a:tc>
                  <a:txBody>
                    <a:bodyPr/>
                    <a:lstStyle/>
                    <a:p>
                      <a:pPr latinLnBrk="1"/>
                      <a:r>
                        <a:rPr lang="en-US" altLang="ko-KR" sz="1600" kern="1200" spc="10" dirty="0"/>
                        <a:t>Image Usage(%)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85</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81445172"/>
                  </a:ext>
                </a:extLst>
              </a:tr>
              <a:tr h="467185">
                <a:tc>
                  <a:txBody>
                    <a:bodyPr/>
                    <a:lstStyle/>
                    <a:p>
                      <a:pPr latinLnBrk="1"/>
                      <a:r>
                        <a:rPr lang="en-US" altLang="ko-KR" sz="1600" kern="1200" spc="10" dirty="0"/>
                        <a:t>Feature Type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HAAR</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73127249"/>
                  </a:ext>
                </a:extLst>
              </a:tr>
            </a:tbl>
          </a:graphicData>
        </a:graphic>
      </p:graphicFrame>
      <p:sp>
        <p:nvSpPr>
          <p:cNvPr id="11" name="TextBox 10">
            <a:extLst>
              <a:ext uri="{FF2B5EF4-FFF2-40B4-BE49-F238E27FC236}">
                <a16:creationId xmlns:a16="http://schemas.microsoft.com/office/drawing/2014/main" id="{73B2C766-CE27-4EC0-B60F-5BB1231E50F3}"/>
              </a:ext>
            </a:extLst>
          </p:cNvPr>
          <p:cNvSpPr txBox="1"/>
          <p:nvPr/>
        </p:nvSpPr>
        <p:spPr>
          <a:xfrm>
            <a:off x="628262" y="4560717"/>
            <a:ext cx="5150392" cy="2001253"/>
          </a:xfrm>
          <a:prstGeom prst="rect">
            <a:avLst/>
          </a:prstGeom>
          <a:noFill/>
        </p:spPr>
        <p:txBody>
          <a:bodyPr wrap="square" rtlCol="0">
            <a:spAutoFit/>
          </a:bodyPr>
          <a:lstStyle/>
          <a:p>
            <a:pPr>
              <a:lnSpc>
                <a:spcPct val="150000"/>
              </a:lnSpc>
            </a:pPr>
            <a:r>
              <a:rPr lang="en-US" altLang="ko-KR" sz="1400" b="1" dirty="0"/>
              <a:t>Source</a:t>
            </a:r>
          </a:p>
          <a:p>
            <a:pPr marL="285750" indent="-285750">
              <a:lnSpc>
                <a:spcPct val="150000"/>
              </a:lnSpc>
              <a:buFontTx/>
              <a:buChar char="-"/>
            </a:pPr>
            <a:r>
              <a:rPr lang="en-US" altLang="ko-KR" sz="1000" dirty="0">
                <a:hlinkClick r:id="rId2"/>
              </a:rPr>
              <a:t>http://pascal.inrialpes.fr/data/human/</a:t>
            </a:r>
            <a:endParaRPr lang="en-US" altLang="ko-KR" sz="1000" dirty="0"/>
          </a:p>
          <a:p>
            <a:pPr marL="285750" indent="-285750">
              <a:lnSpc>
                <a:spcPct val="150000"/>
              </a:lnSpc>
              <a:buFontTx/>
              <a:buChar char="-"/>
            </a:pPr>
            <a:r>
              <a:rPr lang="en-US" altLang="ko-KR" sz="1000" dirty="0">
                <a:hlinkClick r:id="rId3"/>
              </a:rPr>
              <a:t>https://drive.google.com/open?id=1cy2hma1uDiBKbeRXeBz6AMyg8M708vRx </a:t>
            </a:r>
            <a:endParaRPr lang="en-US" altLang="ko-KR" sz="1000" dirty="0"/>
          </a:p>
          <a:p>
            <a:pPr marL="285750" indent="-285750">
              <a:lnSpc>
                <a:spcPct val="150000"/>
              </a:lnSpc>
              <a:buFontTx/>
              <a:buChar char="-"/>
            </a:pPr>
            <a:r>
              <a:rPr lang="en-US" altLang="ko-KR" sz="1000" dirty="0">
                <a:hlinkClick r:id="rId4"/>
              </a:rPr>
              <a:t>https://www.shutterstock.com</a:t>
            </a:r>
            <a:endParaRPr lang="en-US" altLang="ko-KR" sz="1000" dirty="0"/>
          </a:p>
          <a:p>
            <a:pPr marL="285750" indent="-285750">
              <a:lnSpc>
                <a:spcPct val="150000"/>
              </a:lnSpc>
              <a:buFontTx/>
              <a:buChar char="-"/>
            </a:pPr>
            <a:r>
              <a:rPr lang="en-US" altLang="ko-KR" sz="1000" dirty="0">
                <a:hlinkClick r:id="rId5"/>
              </a:rPr>
              <a:t>https://www.unsplash.com</a:t>
            </a:r>
            <a:endParaRPr lang="en-US" altLang="ko-KR" sz="1000" dirty="0"/>
          </a:p>
          <a:p>
            <a:pPr marL="285750" indent="-285750">
              <a:lnSpc>
                <a:spcPct val="150000"/>
              </a:lnSpc>
              <a:buFontTx/>
              <a:buChar char="-"/>
            </a:pPr>
            <a:r>
              <a:rPr lang="en-US" altLang="ko-KR" sz="1000" dirty="0">
                <a:hlinkClick r:id="rId6"/>
              </a:rPr>
              <a:t>https://www.kaggle.com/</a:t>
            </a:r>
            <a:endParaRPr lang="en-US" altLang="ko-KR" sz="1000" dirty="0"/>
          </a:p>
          <a:p>
            <a:pPr marL="285750" indent="-285750">
              <a:lnSpc>
                <a:spcPct val="150000"/>
              </a:lnSpc>
              <a:buFontTx/>
              <a:buChar char="-"/>
            </a:pPr>
            <a:r>
              <a:rPr lang="en-US" altLang="ko-KR" sz="1000" dirty="0">
                <a:hlinkClick r:id="rId7"/>
              </a:rPr>
              <a:t>https://www.google.com</a:t>
            </a:r>
            <a:endParaRPr lang="en-US" altLang="ko-KR" sz="1000" dirty="0"/>
          </a:p>
          <a:p>
            <a:pPr marL="285750" indent="-285750">
              <a:lnSpc>
                <a:spcPct val="150000"/>
              </a:lnSpc>
              <a:buFontTx/>
              <a:buChar char="-"/>
            </a:pPr>
            <a:r>
              <a:rPr lang="en-US" altLang="ko-KR" sz="1000" dirty="0"/>
              <a:t>Our Photo</a:t>
            </a:r>
          </a:p>
        </p:txBody>
      </p:sp>
      <p:pic>
        <p:nvPicPr>
          <p:cNvPr id="3" name="그림 2">
            <a:extLst>
              <a:ext uri="{FF2B5EF4-FFF2-40B4-BE49-F238E27FC236}">
                <a16:creationId xmlns:a16="http://schemas.microsoft.com/office/drawing/2014/main" id="{E34152C2-6E67-4B3D-85FF-D3BA42DE0A08}"/>
              </a:ext>
            </a:extLst>
          </p:cNvPr>
          <p:cNvPicPr>
            <a:picLocks noChangeAspect="1"/>
          </p:cNvPicPr>
          <p:nvPr/>
        </p:nvPicPr>
        <p:blipFill>
          <a:blip r:embed="rId8"/>
          <a:stretch>
            <a:fillRect/>
          </a:stretch>
        </p:blipFill>
        <p:spPr>
          <a:xfrm>
            <a:off x="628262" y="1044319"/>
            <a:ext cx="7139944" cy="3563898"/>
          </a:xfrm>
          <a:prstGeom prst="rect">
            <a:avLst/>
          </a:prstGeom>
        </p:spPr>
      </p:pic>
    </p:spTree>
    <p:extLst>
      <p:ext uri="{BB962C8B-B14F-4D97-AF65-F5344CB8AC3E}">
        <p14:creationId xmlns:p14="http://schemas.microsoft.com/office/powerpoint/2010/main" val="3531542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498712" y="0"/>
            <a:ext cx="10734762" cy="984885"/>
          </a:xfrm>
          <a:prstGeom prst="rect">
            <a:avLst/>
          </a:prstGeom>
          <a:noFill/>
        </p:spPr>
        <p:txBody>
          <a:bodyPr wrap="square" rtlCol="0">
            <a:spAutoFit/>
          </a:bodyPr>
          <a:lstStyle/>
          <a:p>
            <a:r>
              <a:rPr lang="en-US" altLang="ko-KR" sz="4400" dirty="0"/>
              <a:t>#Problem 2.</a:t>
            </a:r>
            <a:r>
              <a:rPr lang="en-US" altLang="ko-KR" sz="2000" dirty="0"/>
              <a:t>(Car Detection)</a:t>
            </a:r>
          </a:p>
          <a:p>
            <a:r>
              <a:rPr lang="en-US" altLang="ko-KR" sz="1400" dirty="0"/>
              <a:t>Problem 1 &amp; 2 &amp; 3: Find the minimum and maximum detectable size of faces</a:t>
            </a:r>
            <a:endParaRPr lang="ko-KR" altLang="en-US" sz="3600" dirty="0"/>
          </a:p>
        </p:txBody>
      </p:sp>
      <p:graphicFrame>
        <p:nvGraphicFramePr>
          <p:cNvPr id="2" name="표 1">
            <a:extLst>
              <a:ext uri="{FF2B5EF4-FFF2-40B4-BE49-F238E27FC236}">
                <a16:creationId xmlns:a16="http://schemas.microsoft.com/office/drawing/2014/main" id="{748A2B23-9FFE-426E-9064-55E75C740F6B}"/>
              </a:ext>
            </a:extLst>
          </p:cNvPr>
          <p:cNvGraphicFramePr>
            <a:graphicFrameLocks noGrp="1"/>
          </p:cNvGraphicFramePr>
          <p:nvPr>
            <p:extLst>
              <p:ext uri="{D42A27DB-BD31-4B8C-83A1-F6EECF244321}">
                <p14:modId xmlns:p14="http://schemas.microsoft.com/office/powerpoint/2010/main" val="673375775"/>
              </p:ext>
            </p:extLst>
          </p:nvPr>
        </p:nvGraphicFramePr>
        <p:xfrm>
          <a:off x="629926" y="4684185"/>
          <a:ext cx="11229280" cy="1940560"/>
        </p:xfrm>
        <a:graphic>
          <a:graphicData uri="http://schemas.openxmlformats.org/drawingml/2006/table">
            <a:tbl>
              <a:tblPr firstRow="1" bandRow="1">
                <a:tableStyleId>{5C22544A-7EE6-4342-B048-85BDC9FD1C3A}</a:tableStyleId>
              </a:tblPr>
              <a:tblGrid>
                <a:gridCol w="2245856">
                  <a:extLst>
                    <a:ext uri="{9D8B030D-6E8A-4147-A177-3AD203B41FA5}">
                      <a16:colId xmlns:a16="http://schemas.microsoft.com/office/drawing/2014/main" val="3401759740"/>
                    </a:ext>
                  </a:extLst>
                </a:gridCol>
                <a:gridCol w="2245856">
                  <a:extLst>
                    <a:ext uri="{9D8B030D-6E8A-4147-A177-3AD203B41FA5}">
                      <a16:colId xmlns:a16="http://schemas.microsoft.com/office/drawing/2014/main" val="2528602972"/>
                    </a:ext>
                  </a:extLst>
                </a:gridCol>
                <a:gridCol w="2245856">
                  <a:extLst>
                    <a:ext uri="{9D8B030D-6E8A-4147-A177-3AD203B41FA5}">
                      <a16:colId xmlns:a16="http://schemas.microsoft.com/office/drawing/2014/main" val="3381424224"/>
                    </a:ext>
                  </a:extLst>
                </a:gridCol>
                <a:gridCol w="2245856">
                  <a:extLst>
                    <a:ext uri="{9D8B030D-6E8A-4147-A177-3AD203B41FA5}">
                      <a16:colId xmlns:a16="http://schemas.microsoft.com/office/drawing/2014/main" val="1275049045"/>
                    </a:ext>
                  </a:extLst>
                </a:gridCol>
                <a:gridCol w="2245856">
                  <a:extLst>
                    <a:ext uri="{9D8B030D-6E8A-4147-A177-3AD203B41FA5}">
                      <a16:colId xmlns:a16="http://schemas.microsoft.com/office/drawing/2014/main" val="170298134"/>
                    </a:ext>
                  </a:extLst>
                </a:gridCol>
              </a:tblGrid>
              <a:tr h="370840">
                <a:tc>
                  <a:txBody>
                    <a:bodyPr/>
                    <a:lstStyle/>
                    <a:p>
                      <a:pPr algn="ctr" latinLnBrk="1"/>
                      <a:r>
                        <a:rPr lang="en-US" altLang="ko-KR" sz="1200" dirty="0"/>
                        <a:t>Image Size</a:t>
                      </a:r>
                      <a:endParaRPr lang="ko-KR" altLang="en-US" sz="1200" dirty="0"/>
                    </a:p>
                  </a:txBody>
                  <a:tcPr anchor="ctr"/>
                </a:tc>
                <a:tc>
                  <a:txBody>
                    <a:bodyPr/>
                    <a:lstStyle/>
                    <a:p>
                      <a:pPr algn="ctr" latinLnBrk="1"/>
                      <a:r>
                        <a:rPr lang="en-US" altLang="ko-KR" sz="1200" dirty="0"/>
                        <a:t>Minimum</a:t>
                      </a:r>
                    </a:p>
                    <a:p>
                      <a:pPr algn="ctr" latinLnBrk="1"/>
                      <a:r>
                        <a:rPr lang="en-US" altLang="ko-KR" sz="1200" dirty="0"/>
                        <a:t> size of Detect scale</a:t>
                      </a:r>
                      <a:endParaRPr lang="ko-KR" altLang="en-US" sz="1200" dirty="0"/>
                    </a:p>
                  </a:txBody>
                  <a:tcPr anchor="ctr"/>
                </a:tc>
                <a:tc>
                  <a:txBody>
                    <a:bodyPr/>
                    <a:lstStyle/>
                    <a:p>
                      <a:pPr algn="ctr" latinLnBrk="1"/>
                      <a:r>
                        <a:rPr lang="en-US" altLang="ko-KR" sz="1200" dirty="0"/>
                        <a:t>Minimum</a:t>
                      </a:r>
                    </a:p>
                    <a:p>
                      <a:pPr algn="ctr" latinLnBrk="1"/>
                      <a:r>
                        <a:rPr lang="en-US" altLang="ko-KR" sz="1200" dirty="0"/>
                        <a:t>detectable size of cars</a:t>
                      </a:r>
                      <a:endParaRPr lang="ko-KR" altLang="en-US" sz="1200" dirty="0"/>
                    </a:p>
                  </a:txBody>
                  <a:tcPr anchor="ctr"/>
                </a:tc>
                <a:tc>
                  <a:txBody>
                    <a:bodyPr/>
                    <a:lstStyle/>
                    <a:p>
                      <a:pPr algn="ctr" latinLnBrk="1"/>
                      <a:r>
                        <a:rPr lang="en-US" altLang="ko-KR" sz="1200" dirty="0"/>
                        <a:t>Maximum</a:t>
                      </a:r>
                    </a:p>
                    <a:p>
                      <a:pPr algn="ctr" latinLnBrk="1"/>
                      <a:r>
                        <a:rPr lang="en-US" altLang="ko-KR" sz="1200" dirty="0"/>
                        <a:t>detectable size of cars</a:t>
                      </a:r>
                      <a:endParaRPr lang="ko-KR" altLang="en-US" sz="1200" dirty="0"/>
                    </a:p>
                  </a:txBody>
                  <a:tcPr anchor="ctr"/>
                </a:tc>
                <a:tc>
                  <a:txBody>
                    <a:bodyPr/>
                    <a:lstStyle/>
                    <a:p>
                      <a:pPr algn="ctr" latinLnBrk="1"/>
                      <a:r>
                        <a:rPr lang="en-US" altLang="ko-KR" sz="1200" dirty="0"/>
                        <a:t>Average time</a:t>
                      </a:r>
                      <a:endParaRPr lang="ko-KR" altLang="en-US" sz="1200" dirty="0"/>
                    </a:p>
                  </a:txBody>
                  <a:tcPr anchor="ctr"/>
                </a:tc>
                <a:extLst>
                  <a:ext uri="{0D108BD9-81ED-4DB2-BD59-A6C34878D82A}">
                    <a16:rowId xmlns:a16="http://schemas.microsoft.com/office/drawing/2014/main" val="495741555"/>
                  </a:ext>
                </a:extLst>
              </a:tr>
              <a:tr h="370840">
                <a:tc>
                  <a:txBody>
                    <a:bodyPr/>
                    <a:lstStyle/>
                    <a:p>
                      <a:pPr algn="ctr" latinLnBrk="1"/>
                      <a:r>
                        <a:rPr lang="en-US" altLang="ko-KR" sz="1600" dirty="0"/>
                        <a:t>800 x 540(image)</a:t>
                      </a:r>
                      <a:endParaRPr lang="ko-KR" altLang="en-US" sz="1600" dirty="0"/>
                    </a:p>
                  </a:txBody>
                  <a:tcPr anchor="ctr"/>
                </a:tc>
                <a:tc>
                  <a:txBody>
                    <a:bodyPr/>
                    <a:lstStyle/>
                    <a:p>
                      <a:pPr algn="ctr" latinLnBrk="1"/>
                      <a:r>
                        <a:rPr lang="en-US" altLang="ko-KR" dirty="0"/>
                        <a:t>30 x 30</a:t>
                      </a:r>
                      <a:endParaRPr lang="ko-KR" altLang="en-US" dirty="0"/>
                    </a:p>
                  </a:txBody>
                  <a:tcPr anchor="ctr"/>
                </a:tc>
                <a:tc>
                  <a:txBody>
                    <a:bodyPr/>
                    <a:lstStyle/>
                    <a:p>
                      <a:pPr algn="ctr" latinLnBrk="1"/>
                      <a:r>
                        <a:rPr lang="en-US" altLang="ko-KR"/>
                        <a:t>72 x 60</a:t>
                      </a:r>
                      <a:endParaRPr lang="ko-KR" altLang="en-US" dirty="0"/>
                    </a:p>
                  </a:txBody>
                  <a:tcPr anchor="ctr"/>
                </a:tc>
                <a:tc rowSpan="4">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144 x 120</a:t>
                      </a:r>
                      <a:endParaRPr lang="ko-KR" altLang="en-US" dirty="0"/>
                    </a:p>
                  </a:txBody>
                  <a:tcPr anchor="ctr"/>
                </a:tc>
                <a:tc>
                  <a:txBody>
                    <a:bodyPr/>
                    <a:lstStyle/>
                    <a:p>
                      <a:pPr algn="ctr" latinLnBrk="1"/>
                      <a:r>
                        <a:rPr lang="en-US" altLang="ko-KR" dirty="0"/>
                        <a:t>0.060 s</a:t>
                      </a:r>
                      <a:endParaRPr lang="ko-KR" altLang="en-US" dirty="0"/>
                    </a:p>
                  </a:txBody>
                  <a:tcPr anchor="ctr"/>
                </a:tc>
                <a:extLst>
                  <a:ext uri="{0D108BD9-81ED-4DB2-BD59-A6C34878D82A}">
                    <a16:rowId xmlns:a16="http://schemas.microsoft.com/office/drawing/2014/main" val="3184054058"/>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900 x 507(image)</a:t>
                      </a:r>
                      <a:endParaRPr lang="ko-KR" altLang="en-US" sz="1600" dirty="0"/>
                    </a:p>
                  </a:txBody>
                  <a:tcPr anchor="ctr"/>
                </a:tc>
                <a:tc>
                  <a:txBody>
                    <a:bodyPr/>
                    <a:lstStyle/>
                    <a:p>
                      <a:pPr algn="ctr" latinLnBrk="1"/>
                      <a:r>
                        <a:rPr lang="en-US" altLang="ko-KR" dirty="0"/>
                        <a:t>30 x 30</a:t>
                      </a:r>
                      <a:endParaRPr lang="ko-KR" altLang="en-US" dirty="0"/>
                    </a:p>
                  </a:txBody>
                  <a:tcPr anchor="ctr"/>
                </a:tc>
                <a:tc>
                  <a:txBody>
                    <a:bodyPr/>
                    <a:lstStyle/>
                    <a:p>
                      <a:pPr algn="ctr" latinLnBrk="1"/>
                      <a:r>
                        <a:rPr lang="en-US" altLang="ko-KR" dirty="0"/>
                        <a:t>96 x 80</a:t>
                      </a:r>
                      <a:endParaRPr lang="ko-KR" altLang="en-US" dirty="0"/>
                    </a:p>
                  </a:txBody>
                  <a:tcPr anchor="ctr"/>
                </a:tc>
                <a:tc vMerge="1">
                  <a:txBody>
                    <a:bodyPr/>
                    <a:lstStyle/>
                    <a:p>
                      <a:pPr algn="ctr" latinLnBrk="1"/>
                      <a:endParaRPr lang="ko-KR" altLang="en-US" sz="1600" dirty="0"/>
                    </a:p>
                  </a:txBody>
                  <a:tcPr/>
                </a:tc>
                <a:tc>
                  <a:txBody>
                    <a:bodyPr/>
                    <a:lstStyle/>
                    <a:p>
                      <a:pPr algn="ctr" latinLnBrk="1"/>
                      <a:r>
                        <a:rPr lang="en-US" altLang="ko-KR" dirty="0"/>
                        <a:t>0.086 s</a:t>
                      </a:r>
                      <a:endParaRPr lang="ko-KR" altLang="en-US" dirty="0"/>
                    </a:p>
                  </a:txBody>
                  <a:tcPr anchor="ctr"/>
                </a:tc>
                <a:extLst>
                  <a:ext uri="{0D108BD9-81ED-4DB2-BD59-A6C34878D82A}">
                    <a16:rowId xmlns:a16="http://schemas.microsoft.com/office/drawing/2014/main" val="1951704615"/>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1000 x 666(image)</a:t>
                      </a:r>
                      <a:endParaRPr lang="ko-KR" altLang="en-US" sz="1600" dirty="0"/>
                    </a:p>
                  </a:txBody>
                  <a:tcPr anchor="ctr"/>
                </a:tc>
                <a:tc>
                  <a:txBody>
                    <a:bodyPr/>
                    <a:lstStyle/>
                    <a:p>
                      <a:pPr algn="ctr" latinLnBrk="1"/>
                      <a:r>
                        <a:rPr lang="en-US" altLang="ko-KR" dirty="0"/>
                        <a:t>30 x 30</a:t>
                      </a:r>
                      <a:endParaRPr lang="ko-KR" altLang="en-US" dirty="0"/>
                    </a:p>
                  </a:txBody>
                  <a:tcPr anchor="ctr"/>
                </a:tc>
                <a:tc>
                  <a:txBody>
                    <a:bodyPr/>
                    <a:lstStyle/>
                    <a:p>
                      <a:pPr algn="ctr" latinLnBrk="1"/>
                      <a:r>
                        <a:rPr lang="en-US" altLang="ko-KR"/>
                        <a:t>72 x 60</a:t>
                      </a:r>
                      <a:endParaRPr lang="ko-KR" altLang="en-US" dirty="0"/>
                    </a:p>
                  </a:txBody>
                  <a:tcPr anchor="ctr"/>
                </a:tc>
                <a:tc vMerge="1">
                  <a:txBody>
                    <a:bodyPr/>
                    <a:lstStyle/>
                    <a:p>
                      <a:pPr algn="ctr" latinLnBrk="1"/>
                      <a:endParaRPr lang="ko-KR" altLang="en-US" sz="1600"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1.26 s</a:t>
                      </a:r>
                      <a:endParaRPr lang="ko-KR" altLang="en-US" dirty="0"/>
                    </a:p>
                  </a:txBody>
                  <a:tcPr anchor="ctr"/>
                </a:tc>
                <a:extLst>
                  <a:ext uri="{0D108BD9-81ED-4DB2-BD59-A6C34878D82A}">
                    <a16:rowId xmlns:a16="http://schemas.microsoft.com/office/drawing/2014/main" val="2007517712"/>
                  </a:ext>
                </a:extLst>
              </a:tr>
              <a:tr h="370840">
                <a:tc>
                  <a:txBody>
                    <a:bodyPr/>
                    <a:lstStyle/>
                    <a:p>
                      <a:pPr algn="ctr" latinLnBrk="1"/>
                      <a:r>
                        <a:rPr lang="en-US" altLang="ko-KR" dirty="0"/>
                        <a:t>5479 x 3652</a:t>
                      </a:r>
                      <a:r>
                        <a:rPr lang="en-US" altLang="ko-KR" sz="1800" dirty="0"/>
                        <a:t>(image)</a:t>
                      </a:r>
                      <a:endParaRPr lang="ko-KR" altLang="en-US" dirty="0"/>
                    </a:p>
                  </a:txBody>
                  <a:tcPr anchor="ctr"/>
                </a:tc>
                <a:tc>
                  <a:txBody>
                    <a:bodyPr/>
                    <a:lstStyle/>
                    <a:p>
                      <a:pPr algn="ctr" latinLnBrk="1"/>
                      <a:r>
                        <a:rPr lang="en-US" altLang="ko-KR" dirty="0"/>
                        <a:t>30 x 30</a:t>
                      </a:r>
                      <a:endParaRPr lang="ko-KR" altLang="en-US" dirty="0"/>
                    </a:p>
                  </a:txBody>
                  <a:tcPr anchor="ctr"/>
                </a:tc>
                <a:tc>
                  <a:txBody>
                    <a:bodyPr/>
                    <a:lstStyle/>
                    <a:p>
                      <a:pPr algn="ctr" latinLnBrk="1"/>
                      <a:r>
                        <a:rPr lang="en-US" altLang="ko-KR" dirty="0"/>
                        <a:t>120 x 100</a:t>
                      </a:r>
                      <a:endParaRPr lang="ko-KR" altLang="en-US" dirty="0"/>
                    </a:p>
                  </a:txBody>
                  <a:tcPr anchor="ctr">
                    <a:lnTlToBr w="12700" cap="flat" cmpd="sng" algn="ctr">
                      <a:solidFill>
                        <a:schemeClr val="tx1"/>
                      </a:solidFill>
                      <a:prstDash val="solid"/>
                      <a:round/>
                      <a:headEnd type="none" w="med" len="med"/>
                      <a:tailEnd type="none" w="med" len="med"/>
                    </a:lnTlToBr>
                  </a:tcPr>
                </a:tc>
                <a:tc vMerge="1">
                  <a:txBody>
                    <a:bodyPr/>
                    <a:lstStyle/>
                    <a:p>
                      <a:pPr algn="ctr" latinLnBrk="1"/>
                      <a:endParaRPr lang="ko-KR" altLang="en-US" dirty="0"/>
                    </a:p>
                  </a:txBody>
                  <a:tcPr anchor="ctr">
                    <a:lnTlToBr w="12700" cap="flat" cmpd="sng" algn="ctr">
                      <a:solidFill>
                        <a:schemeClr val="tx1"/>
                      </a:solidFill>
                      <a:prstDash val="solid"/>
                      <a:round/>
                      <a:headEnd type="none" w="med" len="med"/>
                      <a:tailEnd type="none" w="med" len="med"/>
                    </a:lnTlToBr>
                  </a:tcPr>
                </a:tc>
                <a:tc>
                  <a:txBody>
                    <a:bodyPr/>
                    <a:lstStyle/>
                    <a:p>
                      <a:pPr algn="ctr" latinLnBrk="1"/>
                      <a:r>
                        <a:rPr lang="en-US" altLang="ko-KR" dirty="0"/>
                        <a:t>2.04 s</a:t>
                      </a:r>
                      <a:endParaRPr lang="ko-KR" altLang="en-US" dirty="0"/>
                    </a:p>
                  </a:txBody>
                  <a:tcPr anchor="ctr"/>
                </a:tc>
                <a:extLst>
                  <a:ext uri="{0D108BD9-81ED-4DB2-BD59-A6C34878D82A}">
                    <a16:rowId xmlns:a16="http://schemas.microsoft.com/office/drawing/2014/main" val="3967995675"/>
                  </a:ext>
                </a:extLst>
              </a:tr>
            </a:tbl>
          </a:graphicData>
        </a:graphic>
      </p:graphicFrame>
      <p:pic>
        <p:nvPicPr>
          <p:cNvPr id="5" name="그림 4">
            <a:extLst>
              <a:ext uri="{FF2B5EF4-FFF2-40B4-BE49-F238E27FC236}">
                <a16:creationId xmlns:a16="http://schemas.microsoft.com/office/drawing/2014/main" id="{26BE954A-6B7C-4A72-8C24-8F8714D7C5A8}"/>
              </a:ext>
            </a:extLst>
          </p:cNvPr>
          <p:cNvPicPr>
            <a:picLocks noChangeAspect="1"/>
          </p:cNvPicPr>
          <p:nvPr/>
        </p:nvPicPr>
        <p:blipFill>
          <a:blip r:embed="rId2"/>
          <a:stretch>
            <a:fillRect/>
          </a:stretch>
        </p:blipFill>
        <p:spPr>
          <a:xfrm>
            <a:off x="498712" y="984885"/>
            <a:ext cx="3578323" cy="2694745"/>
          </a:xfrm>
          <a:prstGeom prst="rect">
            <a:avLst/>
          </a:prstGeom>
        </p:spPr>
      </p:pic>
      <p:pic>
        <p:nvPicPr>
          <p:cNvPr id="6" name="그림 5">
            <a:extLst>
              <a:ext uri="{FF2B5EF4-FFF2-40B4-BE49-F238E27FC236}">
                <a16:creationId xmlns:a16="http://schemas.microsoft.com/office/drawing/2014/main" id="{6987CEA6-E959-4409-8159-2402F557CA45}"/>
              </a:ext>
            </a:extLst>
          </p:cNvPr>
          <p:cNvPicPr>
            <a:picLocks noChangeAspect="1"/>
          </p:cNvPicPr>
          <p:nvPr/>
        </p:nvPicPr>
        <p:blipFill>
          <a:blip r:embed="rId3"/>
          <a:stretch>
            <a:fillRect/>
          </a:stretch>
        </p:blipFill>
        <p:spPr>
          <a:xfrm>
            <a:off x="3076193" y="1800224"/>
            <a:ext cx="3678942" cy="2770518"/>
          </a:xfrm>
          <a:prstGeom prst="rect">
            <a:avLst/>
          </a:prstGeom>
        </p:spPr>
      </p:pic>
      <p:pic>
        <p:nvPicPr>
          <p:cNvPr id="8" name="그림 7">
            <a:extLst>
              <a:ext uri="{FF2B5EF4-FFF2-40B4-BE49-F238E27FC236}">
                <a16:creationId xmlns:a16="http://schemas.microsoft.com/office/drawing/2014/main" id="{013CA3F6-4900-4E65-A8B9-0F7E0618B2BA}"/>
              </a:ext>
            </a:extLst>
          </p:cNvPr>
          <p:cNvPicPr>
            <a:picLocks noChangeAspect="1"/>
          </p:cNvPicPr>
          <p:nvPr/>
        </p:nvPicPr>
        <p:blipFill>
          <a:blip r:embed="rId4"/>
          <a:stretch>
            <a:fillRect/>
          </a:stretch>
        </p:blipFill>
        <p:spPr>
          <a:xfrm>
            <a:off x="5813081" y="1098327"/>
            <a:ext cx="3958870" cy="2981325"/>
          </a:xfrm>
          <a:prstGeom prst="rect">
            <a:avLst/>
          </a:prstGeom>
        </p:spPr>
      </p:pic>
      <p:pic>
        <p:nvPicPr>
          <p:cNvPr id="4" name="그림 3">
            <a:extLst>
              <a:ext uri="{FF2B5EF4-FFF2-40B4-BE49-F238E27FC236}">
                <a16:creationId xmlns:a16="http://schemas.microsoft.com/office/drawing/2014/main" id="{7F4EF3DC-2A35-403B-AD0F-9A94CF168F79}"/>
              </a:ext>
            </a:extLst>
          </p:cNvPr>
          <p:cNvPicPr>
            <a:picLocks noChangeAspect="1"/>
          </p:cNvPicPr>
          <p:nvPr/>
        </p:nvPicPr>
        <p:blipFill>
          <a:blip r:embed="rId5"/>
          <a:stretch>
            <a:fillRect/>
          </a:stretch>
        </p:blipFill>
        <p:spPr>
          <a:xfrm>
            <a:off x="8639174" y="1903218"/>
            <a:ext cx="3542177" cy="2667525"/>
          </a:xfrm>
          <a:prstGeom prst="rect">
            <a:avLst/>
          </a:prstGeom>
        </p:spPr>
      </p:pic>
    </p:spTree>
    <p:extLst>
      <p:ext uri="{BB962C8B-B14F-4D97-AF65-F5344CB8AC3E}">
        <p14:creationId xmlns:p14="http://schemas.microsoft.com/office/powerpoint/2010/main" val="1143212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#1 </a:t>
            </a:r>
            <a:r>
              <a:rPr lang="en-US" altLang="ko-KR" sz="2000" dirty="0"/>
              <a:t>(Car Detection)</a:t>
            </a:r>
          </a:p>
          <a:p>
            <a:r>
              <a:rPr lang="en-US" altLang="ko-KR" sz="2000" dirty="0"/>
              <a:t>(View Point Variation)</a:t>
            </a:r>
          </a:p>
        </p:txBody>
      </p:sp>
      <p:pic>
        <p:nvPicPr>
          <p:cNvPr id="6" name="그림 5">
            <a:extLst>
              <a:ext uri="{FF2B5EF4-FFF2-40B4-BE49-F238E27FC236}">
                <a16:creationId xmlns:a16="http://schemas.microsoft.com/office/drawing/2014/main" id="{312F5675-CE79-49DC-9BF2-B6A800617F08}"/>
              </a:ext>
            </a:extLst>
          </p:cNvPr>
          <p:cNvPicPr>
            <a:picLocks noChangeAspect="1"/>
          </p:cNvPicPr>
          <p:nvPr/>
        </p:nvPicPr>
        <p:blipFill>
          <a:blip r:embed="rId2"/>
          <a:stretch>
            <a:fillRect/>
          </a:stretch>
        </p:blipFill>
        <p:spPr>
          <a:xfrm>
            <a:off x="742565" y="1105874"/>
            <a:ext cx="6629196" cy="4397604"/>
          </a:xfrm>
          <a:prstGeom prst="rect">
            <a:avLst/>
          </a:prstGeom>
        </p:spPr>
      </p:pic>
      <p:pic>
        <p:nvPicPr>
          <p:cNvPr id="4" name="그림 3">
            <a:extLst>
              <a:ext uri="{FF2B5EF4-FFF2-40B4-BE49-F238E27FC236}">
                <a16:creationId xmlns:a16="http://schemas.microsoft.com/office/drawing/2014/main" id="{F694185C-FC47-4AF2-9A47-7A261E90DAF3}"/>
              </a:ext>
            </a:extLst>
          </p:cNvPr>
          <p:cNvPicPr>
            <a:picLocks noChangeAspect="1"/>
          </p:cNvPicPr>
          <p:nvPr/>
        </p:nvPicPr>
        <p:blipFill>
          <a:blip r:embed="rId3"/>
          <a:stretch>
            <a:fillRect/>
          </a:stretch>
        </p:blipFill>
        <p:spPr>
          <a:xfrm>
            <a:off x="6285448" y="3149437"/>
            <a:ext cx="4800474" cy="3560617"/>
          </a:xfrm>
          <a:prstGeom prst="rect">
            <a:avLst/>
          </a:prstGeom>
        </p:spPr>
      </p:pic>
      <p:pic>
        <p:nvPicPr>
          <p:cNvPr id="9" name="그림 8">
            <a:extLst>
              <a:ext uri="{FF2B5EF4-FFF2-40B4-BE49-F238E27FC236}">
                <a16:creationId xmlns:a16="http://schemas.microsoft.com/office/drawing/2014/main" id="{13E63B95-3DBC-4302-A72D-5822433725A9}"/>
              </a:ext>
            </a:extLst>
          </p:cNvPr>
          <p:cNvPicPr>
            <a:picLocks noChangeAspect="1"/>
          </p:cNvPicPr>
          <p:nvPr/>
        </p:nvPicPr>
        <p:blipFill>
          <a:blip r:embed="rId4"/>
          <a:stretch>
            <a:fillRect/>
          </a:stretch>
        </p:blipFill>
        <p:spPr>
          <a:xfrm>
            <a:off x="6593747" y="147946"/>
            <a:ext cx="5427677" cy="3798632"/>
          </a:xfrm>
          <a:prstGeom prst="rect">
            <a:avLst/>
          </a:prstGeom>
        </p:spPr>
      </p:pic>
    </p:spTree>
    <p:extLst>
      <p:ext uri="{BB962C8B-B14F-4D97-AF65-F5344CB8AC3E}">
        <p14:creationId xmlns:p14="http://schemas.microsoft.com/office/powerpoint/2010/main" val="2788647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#2 </a:t>
            </a:r>
            <a:r>
              <a:rPr lang="en-US" altLang="ko-KR" sz="2000" dirty="0"/>
              <a:t>(Car Detection)</a:t>
            </a:r>
          </a:p>
          <a:p>
            <a:r>
              <a:rPr lang="en-US" altLang="ko-KR" sz="2000" dirty="0"/>
              <a:t>(Illumination)</a:t>
            </a:r>
          </a:p>
        </p:txBody>
      </p:sp>
      <p:pic>
        <p:nvPicPr>
          <p:cNvPr id="4" name="그림 3">
            <a:extLst>
              <a:ext uri="{FF2B5EF4-FFF2-40B4-BE49-F238E27FC236}">
                <a16:creationId xmlns:a16="http://schemas.microsoft.com/office/drawing/2014/main" id="{F1AE1317-E19E-4984-AF14-8AE7D7F8EB3C}"/>
              </a:ext>
            </a:extLst>
          </p:cNvPr>
          <p:cNvPicPr>
            <a:picLocks noChangeAspect="1"/>
          </p:cNvPicPr>
          <p:nvPr/>
        </p:nvPicPr>
        <p:blipFill>
          <a:blip r:embed="rId2"/>
          <a:stretch>
            <a:fillRect/>
          </a:stretch>
        </p:blipFill>
        <p:spPr>
          <a:xfrm>
            <a:off x="709575" y="1954633"/>
            <a:ext cx="6079210" cy="4509083"/>
          </a:xfrm>
          <a:prstGeom prst="rect">
            <a:avLst/>
          </a:prstGeom>
        </p:spPr>
      </p:pic>
      <p:pic>
        <p:nvPicPr>
          <p:cNvPr id="5" name="그림 4">
            <a:extLst>
              <a:ext uri="{FF2B5EF4-FFF2-40B4-BE49-F238E27FC236}">
                <a16:creationId xmlns:a16="http://schemas.microsoft.com/office/drawing/2014/main" id="{306C9D55-6CBB-4E31-9048-4B1478369FC9}"/>
              </a:ext>
            </a:extLst>
          </p:cNvPr>
          <p:cNvPicPr>
            <a:picLocks noChangeAspect="1"/>
          </p:cNvPicPr>
          <p:nvPr/>
        </p:nvPicPr>
        <p:blipFill>
          <a:blip r:embed="rId3"/>
          <a:stretch>
            <a:fillRect/>
          </a:stretch>
        </p:blipFill>
        <p:spPr>
          <a:xfrm>
            <a:off x="6386745" y="218113"/>
            <a:ext cx="5652114" cy="5058562"/>
          </a:xfrm>
          <a:prstGeom prst="rect">
            <a:avLst/>
          </a:prstGeom>
        </p:spPr>
      </p:pic>
    </p:spTree>
    <p:extLst>
      <p:ext uri="{BB962C8B-B14F-4D97-AF65-F5344CB8AC3E}">
        <p14:creationId xmlns:p14="http://schemas.microsoft.com/office/powerpoint/2010/main" val="2357835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#3 </a:t>
            </a:r>
            <a:r>
              <a:rPr lang="en-US" altLang="ko-KR" sz="2000" dirty="0"/>
              <a:t>(Car Detection)</a:t>
            </a:r>
          </a:p>
          <a:p>
            <a:r>
              <a:rPr lang="en-US" altLang="ko-KR" sz="2000" dirty="0"/>
              <a:t>(Occlusion)</a:t>
            </a:r>
          </a:p>
        </p:txBody>
      </p:sp>
      <p:pic>
        <p:nvPicPr>
          <p:cNvPr id="4" name="그림 3">
            <a:extLst>
              <a:ext uri="{FF2B5EF4-FFF2-40B4-BE49-F238E27FC236}">
                <a16:creationId xmlns:a16="http://schemas.microsoft.com/office/drawing/2014/main" id="{B0F5F029-765D-4787-A824-95D0CC82C765}"/>
              </a:ext>
            </a:extLst>
          </p:cNvPr>
          <p:cNvPicPr>
            <a:picLocks noChangeAspect="1"/>
          </p:cNvPicPr>
          <p:nvPr/>
        </p:nvPicPr>
        <p:blipFill>
          <a:blip r:embed="rId2"/>
          <a:stretch>
            <a:fillRect/>
          </a:stretch>
        </p:blipFill>
        <p:spPr>
          <a:xfrm>
            <a:off x="634074" y="1105874"/>
            <a:ext cx="6608153" cy="4901411"/>
          </a:xfrm>
          <a:prstGeom prst="rect">
            <a:avLst/>
          </a:prstGeom>
        </p:spPr>
      </p:pic>
      <p:pic>
        <p:nvPicPr>
          <p:cNvPr id="5" name="그림 4">
            <a:extLst>
              <a:ext uri="{FF2B5EF4-FFF2-40B4-BE49-F238E27FC236}">
                <a16:creationId xmlns:a16="http://schemas.microsoft.com/office/drawing/2014/main" id="{DAA57785-F71D-4C57-BA22-C05D09CA5482}"/>
              </a:ext>
            </a:extLst>
          </p:cNvPr>
          <p:cNvPicPr>
            <a:picLocks noChangeAspect="1"/>
          </p:cNvPicPr>
          <p:nvPr/>
        </p:nvPicPr>
        <p:blipFill>
          <a:blip r:embed="rId3"/>
          <a:stretch>
            <a:fillRect/>
          </a:stretch>
        </p:blipFill>
        <p:spPr>
          <a:xfrm>
            <a:off x="5578680" y="1836721"/>
            <a:ext cx="6400798" cy="4820278"/>
          </a:xfrm>
          <a:prstGeom prst="rect">
            <a:avLst/>
          </a:prstGeom>
        </p:spPr>
      </p:pic>
    </p:spTree>
    <p:extLst>
      <p:ext uri="{BB962C8B-B14F-4D97-AF65-F5344CB8AC3E}">
        <p14:creationId xmlns:p14="http://schemas.microsoft.com/office/powerpoint/2010/main" val="2765207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#4 </a:t>
            </a:r>
            <a:r>
              <a:rPr lang="en-US" altLang="ko-KR" sz="2000" dirty="0"/>
              <a:t>(Car Detection)</a:t>
            </a:r>
          </a:p>
          <a:p>
            <a:r>
              <a:rPr lang="en-US" altLang="ko-KR" sz="2000" dirty="0"/>
              <a:t>(Scale)</a:t>
            </a:r>
          </a:p>
        </p:txBody>
      </p:sp>
      <p:pic>
        <p:nvPicPr>
          <p:cNvPr id="4" name="그림 3">
            <a:extLst>
              <a:ext uri="{FF2B5EF4-FFF2-40B4-BE49-F238E27FC236}">
                <a16:creationId xmlns:a16="http://schemas.microsoft.com/office/drawing/2014/main" id="{62034191-143A-4D4A-8D5E-4AACB88AE474}"/>
              </a:ext>
            </a:extLst>
          </p:cNvPr>
          <p:cNvPicPr>
            <a:picLocks noChangeAspect="1"/>
          </p:cNvPicPr>
          <p:nvPr/>
        </p:nvPicPr>
        <p:blipFill rotWithShape="1">
          <a:blip r:embed="rId2"/>
          <a:srcRect b="9651"/>
          <a:stretch/>
        </p:blipFill>
        <p:spPr>
          <a:xfrm>
            <a:off x="701653" y="1216404"/>
            <a:ext cx="6152153" cy="4974671"/>
          </a:xfrm>
          <a:prstGeom prst="rect">
            <a:avLst/>
          </a:prstGeom>
        </p:spPr>
      </p:pic>
      <p:pic>
        <p:nvPicPr>
          <p:cNvPr id="5" name="그림 4">
            <a:extLst>
              <a:ext uri="{FF2B5EF4-FFF2-40B4-BE49-F238E27FC236}">
                <a16:creationId xmlns:a16="http://schemas.microsoft.com/office/drawing/2014/main" id="{F75E47D3-900D-43B7-A4E8-D88FB9BF9CEA}"/>
              </a:ext>
            </a:extLst>
          </p:cNvPr>
          <p:cNvPicPr>
            <a:picLocks noChangeAspect="1"/>
          </p:cNvPicPr>
          <p:nvPr/>
        </p:nvPicPr>
        <p:blipFill>
          <a:blip r:embed="rId3"/>
          <a:stretch>
            <a:fillRect/>
          </a:stretch>
        </p:blipFill>
        <p:spPr>
          <a:xfrm>
            <a:off x="5894668" y="2070607"/>
            <a:ext cx="6073066" cy="4573473"/>
          </a:xfrm>
          <a:prstGeom prst="rect">
            <a:avLst/>
          </a:prstGeom>
        </p:spPr>
      </p:pic>
    </p:spTree>
    <p:extLst>
      <p:ext uri="{BB962C8B-B14F-4D97-AF65-F5344CB8AC3E}">
        <p14:creationId xmlns:p14="http://schemas.microsoft.com/office/powerpoint/2010/main" val="1842865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EF94F18-DBB8-4764-8C1B-B0B970BD5EDB}"/>
              </a:ext>
            </a:extLst>
          </p:cNvPr>
          <p:cNvSpPr txBox="1"/>
          <p:nvPr/>
        </p:nvSpPr>
        <p:spPr>
          <a:xfrm>
            <a:off x="604925" y="0"/>
            <a:ext cx="7424727" cy="861774"/>
          </a:xfrm>
          <a:prstGeom prst="rect">
            <a:avLst/>
          </a:prstGeom>
          <a:noFill/>
        </p:spPr>
        <p:txBody>
          <a:bodyPr wrap="square" rtlCol="0">
            <a:spAutoFit/>
          </a:bodyPr>
          <a:lstStyle/>
          <a:p>
            <a:r>
              <a:rPr lang="en-US" altLang="ko-KR" sz="4800" dirty="0"/>
              <a:t>#1. Overall Flow-chart</a:t>
            </a:r>
            <a:endParaRPr lang="ko-KR" altLang="en-US" sz="4800" dirty="0"/>
          </a:p>
        </p:txBody>
      </p:sp>
      <p:graphicFrame>
        <p:nvGraphicFramePr>
          <p:cNvPr id="3" name="다이어그램 2">
            <a:extLst>
              <a:ext uri="{FF2B5EF4-FFF2-40B4-BE49-F238E27FC236}">
                <a16:creationId xmlns:a16="http://schemas.microsoft.com/office/drawing/2014/main" id="{3E2C827E-B941-42A9-803B-D8A6E94DEDBB}"/>
              </a:ext>
            </a:extLst>
          </p:cNvPr>
          <p:cNvGraphicFramePr/>
          <p:nvPr>
            <p:extLst>
              <p:ext uri="{D42A27DB-BD31-4B8C-83A1-F6EECF244321}">
                <p14:modId xmlns:p14="http://schemas.microsoft.com/office/powerpoint/2010/main" val="638204652"/>
              </p:ext>
            </p:extLst>
          </p:nvPr>
        </p:nvGraphicFramePr>
        <p:xfrm>
          <a:off x="0" y="109186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8" name="다이어그램 37">
            <a:extLst>
              <a:ext uri="{FF2B5EF4-FFF2-40B4-BE49-F238E27FC236}">
                <a16:creationId xmlns:a16="http://schemas.microsoft.com/office/drawing/2014/main" id="{D8DC39F4-E208-4EC3-8A14-EA0E25022CD7}"/>
              </a:ext>
            </a:extLst>
          </p:cNvPr>
          <p:cNvGraphicFramePr/>
          <p:nvPr>
            <p:extLst>
              <p:ext uri="{D42A27DB-BD31-4B8C-83A1-F6EECF244321}">
                <p14:modId xmlns:p14="http://schemas.microsoft.com/office/powerpoint/2010/main" val="3929697657"/>
              </p:ext>
            </p:extLst>
          </p:nvPr>
        </p:nvGraphicFramePr>
        <p:xfrm>
          <a:off x="4177643" y="1091860"/>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a:extLst>
              <a:ext uri="{FF2B5EF4-FFF2-40B4-BE49-F238E27FC236}">
                <a16:creationId xmlns:a16="http://schemas.microsoft.com/office/drawing/2014/main" id="{3B209C70-EE43-47AE-9B2D-A3ABA507FC26}"/>
              </a:ext>
            </a:extLst>
          </p:cNvPr>
          <p:cNvSpPr txBox="1"/>
          <p:nvPr/>
        </p:nvSpPr>
        <p:spPr>
          <a:xfrm>
            <a:off x="2314490" y="4543137"/>
            <a:ext cx="461665" cy="1967390"/>
          </a:xfrm>
          <a:prstGeom prst="rect">
            <a:avLst/>
          </a:prstGeom>
          <a:noFill/>
        </p:spPr>
        <p:txBody>
          <a:bodyPr vert="vert270" wrap="square" rtlCol="0">
            <a:spAutoFit/>
          </a:bodyPr>
          <a:lstStyle/>
          <a:p>
            <a:r>
              <a:rPr lang="en-US" altLang="ko-KR" dirty="0"/>
              <a:t>TRAINING</a:t>
            </a:r>
            <a:endParaRPr lang="ko-KR" altLang="en-US" dirty="0"/>
          </a:p>
        </p:txBody>
      </p:sp>
      <p:sp>
        <p:nvSpPr>
          <p:cNvPr id="44" name="TextBox 43">
            <a:extLst>
              <a:ext uri="{FF2B5EF4-FFF2-40B4-BE49-F238E27FC236}">
                <a16:creationId xmlns:a16="http://schemas.microsoft.com/office/drawing/2014/main" id="{1D1D5035-B03B-4771-A6C7-F64F1B2AF1BB}"/>
              </a:ext>
            </a:extLst>
          </p:cNvPr>
          <p:cNvSpPr txBox="1"/>
          <p:nvPr/>
        </p:nvSpPr>
        <p:spPr>
          <a:xfrm>
            <a:off x="6518955" y="4543137"/>
            <a:ext cx="461665" cy="1967390"/>
          </a:xfrm>
          <a:prstGeom prst="rect">
            <a:avLst/>
          </a:prstGeom>
          <a:noFill/>
        </p:spPr>
        <p:txBody>
          <a:bodyPr vert="vert270" wrap="square" rtlCol="0">
            <a:spAutoFit/>
          </a:bodyPr>
          <a:lstStyle/>
          <a:p>
            <a:r>
              <a:rPr lang="en-US" altLang="ko-KR" dirty="0"/>
              <a:t>DETECT</a:t>
            </a:r>
            <a:endParaRPr lang="ko-KR" altLang="en-US" dirty="0"/>
          </a:p>
        </p:txBody>
      </p:sp>
    </p:spTree>
    <p:extLst>
      <p:ext uri="{BB962C8B-B14F-4D97-AF65-F5344CB8AC3E}">
        <p14:creationId xmlns:p14="http://schemas.microsoft.com/office/powerpoint/2010/main" val="2816115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633970" y="372605"/>
            <a:ext cx="6108405" cy="923330"/>
          </a:xfrm>
          <a:prstGeom prst="rect">
            <a:avLst/>
          </a:prstGeom>
          <a:noFill/>
        </p:spPr>
        <p:txBody>
          <a:bodyPr wrap="square" rtlCol="0">
            <a:spAutoFit/>
          </a:bodyPr>
          <a:lstStyle/>
          <a:p>
            <a:r>
              <a:rPr lang="en-US" altLang="ko-KR" sz="3600" dirty="0"/>
              <a:t>#Challenge #5 </a:t>
            </a:r>
            <a:r>
              <a:rPr lang="en-US" altLang="ko-KR" sz="1600" dirty="0"/>
              <a:t>(Car Detection)</a:t>
            </a:r>
          </a:p>
          <a:p>
            <a:r>
              <a:rPr lang="en-US" altLang="ko-KR" sz="1600" dirty="0"/>
              <a:t>(Deformation)</a:t>
            </a:r>
          </a:p>
        </p:txBody>
      </p:sp>
      <p:sp>
        <p:nvSpPr>
          <p:cNvPr id="4" name="TextBox 3">
            <a:extLst>
              <a:ext uri="{FF2B5EF4-FFF2-40B4-BE49-F238E27FC236}">
                <a16:creationId xmlns:a16="http://schemas.microsoft.com/office/drawing/2014/main" id="{D4F33DA6-5A40-4DD4-AEF3-143DA41DF933}"/>
              </a:ext>
            </a:extLst>
          </p:cNvPr>
          <p:cNvSpPr txBox="1"/>
          <p:nvPr/>
        </p:nvSpPr>
        <p:spPr>
          <a:xfrm>
            <a:off x="6476187" y="1622563"/>
            <a:ext cx="5081843" cy="892552"/>
          </a:xfrm>
          <a:prstGeom prst="rect">
            <a:avLst/>
          </a:prstGeom>
          <a:noFill/>
        </p:spPr>
        <p:txBody>
          <a:bodyPr wrap="square" rtlCol="0">
            <a:spAutoFit/>
          </a:bodyPr>
          <a:lstStyle/>
          <a:p>
            <a:r>
              <a:rPr lang="en-US" altLang="ko-KR" sz="3600" dirty="0"/>
              <a:t>#Challenge #6 </a:t>
            </a:r>
            <a:r>
              <a:rPr lang="en-US" altLang="ko-KR" sz="1600" dirty="0"/>
              <a:t>(Car Detection)</a:t>
            </a:r>
          </a:p>
          <a:p>
            <a:r>
              <a:rPr lang="en-US" altLang="ko-KR" sz="1600" dirty="0"/>
              <a:t>(Background Clutter)</a:t>
            </a:r>
          </a:p>
        </p:txBody>
      </p:sp>
      <p:pic>
        <p:nvPicPr>
          <p:cNvPr id="2" name="그림 1">
            <a:extLst>
              <a:ext uri="{FF2B5EF4-FFF2-40B4-BE49-F238E27FC236}">
                <a16:creationId xmlns:a16="http://schemas.microsoft.com/office/drawing/2014/main" id="{210957C0-208D-4AA6-B41D-5E968D2BDDEB}"/>
              </a:ext>
            </a:extLst>
          </p:cNvPr>
          <p:cNvPicPr>
            <a:picLocks noChangeAspect="1"/>
          </p:cNvPicPr>
          <p:nvPr/>
        </p:nvPicPr>
        <p:blipFill>
          <a:blip r:embed="rId2"/>
          <a:stretch>
            <a:fillRect/>
          </a:stretch>
        </p:blipFill>
        <p:spPr>
          <a:xfrm>
            <a:off x="6476187" y="2671386"/>
            <a:ext cx="4532546" cy="3361888"/>
          </a:xfrm>
          <a:prstGeom prst="rect">
            <a:avLst/>
          </a:prstGeom>
        </p:spPr>
      </p:pic>
      <p:pic>
        <p:nvPicPr>
          <p:cNvPr id="3" name="그림 2">
            <a:extLst>
              <a:ext uri="{FF2B5EF4-FFF2-40B4-BE49-F238E27FC236}">
                <a16:creationId xmlns:a16="http://schemas.microsoft.com/office/drawing/2014/main" id="{B8ED5F74-80B7-46B1-9DCB-BC0A4A6F0986}"/>
              </a:ext>
            </a:extLst>
          </p:cNvPr>
          <p:cNvPicPr>
            <a:picLocks noChangeAspect="1"/>
          </p:cNvPicPr>
          <p:nvPr/>
        </p:nvPicPr>
        <p:blipFill>
          <a:blip r:embed="rId3"/>
          <a:stretch>
            <a:fillRect/>
          </a:stretch>
        </p:blipFill>
        <p:spPr>
          <a:xfrm flipH="1">
            <a:off x="736167" y="1441247"/>
            <a:ext cx="5359833" cy="3975505"/>
          </a:xfrm>
          <a:prstGeom prst="rect">
            <a:avLst/>
          </a:prstGeom>
        </p:spPr>
      </p:pic>
    </p:spTree>
    <p:extLst>
      <p:ext uri="{BB962C8B-B14F-4D97-AF65-F5344CB8AC3E}">
        <p14:creationId xmlns:p14="http://schemas.microsoft.com/office/powerpoint/2010/main" val="1366300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94398" y="221580"/>
            <a:ext cx="5806401" cy="1015663"/>
          </a:xfrm>
          <a:prstGeom prst="rect">
            <a:avLst/>
          </a:prstGeom>
          <a:noFill/>
        </p:spPr>
        <p:txBody>
          <a:bodyPr wrap="square" rtlCol="0">
            <a:spAutoFit/>
          </a:bodyPr>
          <a:lstStyle/>
          <a:p>
            <a:r>
              <a:rPr lang="en-US" altLang="ko-KR" sz="4000" dirty="0"/>
              <a:t>#Challenge #7 </a:t>
            </a:r>
            <a:r>
              <a:rPr lang="en-US" altLang="ko-KR" dirty="0"/>
              <a:t>(Car Detection)</a:t>
            </a:r>
          </a:p>
          <a:p>
            <a:r>
              <a:rPr lang="en-US" altLang="ko-KR" dirty="0"/>
              <a:t>(Intra-Class Variation)</a:t>
            </a:r>
          </a:p>
        </p:txBody>
      </p:sp>
      <p:sp>
        <p:nvSpPr>
          <p:cNvPr id="4" name="TextBox 3">
            <a:extLst>
              <a:ext uri="{FF2B5EF4-FFF2-40B4-BE49-F238E27FC236}">
                <a16:creationId xmlns:a16="http://schemas.microsoft.com/office/drawing/2014/main" id="{E333EC69-1EA3-42F2-916E-DD5CF1AAC872}"/>
              </a:ext>
            </a:extLst>
          </p:cNvPr>
          <p:cNvSpPr txBox="1"/>
          <p:nvPr/>
        </p:nvSpPr>
        <p:spPr>
          <a:xfrm>
            <a:off x="6400799" y="1698012"/>
            <a:ext cx="5913480" cy="923330"/>
          </a:xfrm>
          <a:prstGeom prst="rect">
            <a:avLst/>
          </a:prstGeom>
          <a:noFill/>
        </p:spPr>
        <p:txBody>
          <a:bodyPr wrap="square" rtlCol="0">
            <a:spAutoFit/>
          </a:bodyPr>
          <a:lstStyle/>
          <a:p>
            <a:r>
              <a:rPr lang="en-US" altLang="ko-KR" sz="3600" dirty="0"/>
              <a:t>#Challenge #8 </a:t>
            </a:r>
            <a:r>
              <a:rPr lang="en-US" altLang="ko-KR" sz="1600" dirty="0"/>
              <a:t>(Car Detection)</a:t>
            </a:r>
          </a:p>
          <a:p>
            <a:r>
              <a:rPr lang="en-US" altLang="ko-KR" sz="1600" dirty="0"/>
              <a:t>(Camouflaged)</a:t>
            </a:r>
          </a:p>
        </p:txBody>
      </p:sp>
      <p:pic>
        <p:nvPicPr>
          <p:cNvPr id="2" name="그림 1">
            <a:extLst>
              <a:ext uri="{FF2B5EF4-FFF2-40B4-BE49-F238E27FC236}">
                <a16:creationId xmlns:a16="http://schemas.microsoft.com/office/drawing/2014/main" id="{4CB0405A-63B8-416C-B4E2-5D98339C85A3}"/>
              </a:ext>
            </a:extLst>
          </p:cNvPr>
          <p:cNvPicPr>
            <a:picLocks noChangeAspect="1"/>
          </p:cNvPicPr>
          <p:nvPr/>
        </p:nvPicPr>
        <p:blipFill>
          <a:blip r:embed="rId2"/>
          <a:stretch>
            <a:fillRect/>
          </a:stretch>
        </p:blipFill>
        <p:spPr>
          <a:xfrm>
            <a:off x="6497978" y="2738162"/>
            <a:ext cx="5090708" cy="3775889"/>
          </a:xfrm>
          <a:prstGeom prst="rect">
            <a:avLst/>
          </a:prstGeom>
        </p:spPr>
      </p:pic>
      <p:pic>
        <p:nvPicPr>
          <p:cNvPr id="3" name="그림 2">
            <a:extLst>
              <a:ext uri="{FF2B5EF4-FFF2-40B4-BE49-F238E27FC236}">
                <a16:creationId xmlns:a16="http://schemas.microsoft.com/office/drawing/2014/main" id="{89DFADA6-0A22-4C78-9FB6-D16AD5E65782}"/>
              </a:ext>
            </a:extLst>
          </p:cNvPr>
          <p:cNvPicPr>
            <a:picLocks noChangeAspect="1"/>
          </p:cNvPicPr>
          <p:nvPr/>
        </p:nvPicPr>
        <p:blipFill>
          <a:blip r:embed="rId3"/>
          <a:stretch>
            <a:fillRect/>
          </a:stretch>
        </p:blipFill>
        <p:spPr>
          <a:xfrm>
            <a:off x="593608" y="1388378"/>
            <a:ext cx="5502392" cy="4081244"/>
          </a:xfrm>
          <a:prstGeom prst="rect">
            <a:avLst/>
          </a:prstGeom>
        </p:spPr>
      </p:pic>
    </p:spTree>
    <p:extLst>
      <p:ext uri="{BB962C8B-B14F-4D97-AF65-F5344CB8AC3E}">
        <p14:creationId xmlns:p14="http://schemas.microsoft.com/office/powerpoint/2010/main" val="184604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#9 </a:t>
            </a:r>
            <a:r>
              <a:rPr lang="en-US" altLang="ko-KR" sz="2000" dirty="0"/>
              <a:t>(Car Detection)</a:t>
            </a:r>
          </a:p>
          <a:p>
            <a:r>
              <a:rPr lang="en-US" altLang="ko-KR" sz="2000" dirty="0"/>
              <a:t>(Real-time Processing)</a:t>
            </a:r>
          </a:p>
        </p:txBody>
      </p:sp>
      <p:sp>
        <p:nvSpPr>
          <p:cNvPr id="6" name="TextBox 5">
            <a:extLst>
              <a:ext uri="{FF2B5EF4-FFF2-40B4-BE49-F238E27FC236}">
                <a16:creationId xmlns:a16="http://schemas.microsoft.com/office/drawing/2014/main" id="{133A2122-E6EE-447E-A5E4-EA5997D3E121}"/>
              </a:ext>
            </a:extLst>
          </p:cNvPr>
          <p:cNvSpPr txBox="1"/>
          <p:nvPr/>
        </p:nvSpPr>
        <p:spPr>
          <a:xfrm>
            <a:off x="9869370" y="6147774"/>
            <a:ext cx="1879134" cy="369332"/>
          </a:xfrm>
          <a:prstGeom prst="rect">
            <a:avLst/>
          </a:prstGeom>
          <a:noFill/>
        </p:spPr>
        <p:txBody>
          <a:bodyPr wrap="square" rtlCol="0">
            <a:spAutoFit/>
          </a:bodyPr>
          <a:lstStyle/>
          <a:p>
            <a:r>
              <a:rPr lang="en-US" altLang="ko-KR" dirty="0"/>
              <a:t>GIF</a:t>
            </a:r>
            <a:endParaRPr lang="ko-KR" altLang="en-US" dirty="0"/>
          </a:p>
        </p:txBody>
      </p:sp>
      <p:pic>
        <p:nvPicPr>
          <p:cNvPr id="7" name="그림 6">
            <a:extLst>
              <a:ext uri="{FF2B5EF4-FFF2-40B4-BE49-F238E27FC236}">
                <a16:creationId xmlns:a16="http://schemas.microsoft.com/office/drawing/2014/main" id="{966B306B-8943-4457-9029-8321A63D8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673" y="1286570"/>
            <a:ext cx="7366654" cy="5230536"/>
          </a:xfrm>
          <a:prstGeom prst="rect">
            <a:avLst/>
          </a:prstGeom>
        </p:spPr>
      </p:pic>
    </p:spTree>
    <p:extLst>
      <p:ext uri="{BB962C8B-B14F-4D97-AF65-F5344CB8AC3E}">
        <p14:creationId xmlns:p14="http://schemas.microsoft.com/office/powerpoint/2010/main" val="116169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EF94F18-DBB8-4764-8C1B-B0B970BD5EDB}"/>
              </a:ext>
            </a:extLst>
          </p:cNvPr>
          <p:cNvSpPr txBox="1"/>
          <p:nvPr/>
        </p:nvSpPr>
        <p:spPr>
          <a:xfrm>
            <a:off x="527287" y="83723"/>
            <a:ext cx="9906670" cy="1169551"/>
          </a:xfrm>
          <a:prstGeom prst="rect">
            <a:avLst/>
          </a:prstGeom>
          <a:noFill/>
        </p:spPr>
        <p:txBody>
          <a:bodyPr wrap="square" rtlCol="0">
            <a:spAutoFit/>
          </a:bodyPr>
          <a:lstStyle/>
          <a:p>
            <a:r>
              <a:rPr lang="en-US" altLang="ko-KR" sz="5000" dirty="0"/>
              <a:t>#6. Performance</a:t>
            </a:r>
            <a:r>
              <a:rPr lang="ko-KR" altLang="en-US" sz="5000" dirty="0"/>
              <a:t> </a:t>
            </a:r>
            <a:r>
              <a:rPr lang="en-US" altLang="ko-KR" sz="5000" dirty="0"/>
              <a:t>Evaluation</a:t>
            </a:r>
          </a:p>
          <a:p>
            <a:endParaRPr lang="ko-KR" altLang="en-US" sz="2000" dirty="0"/>
          </a:p>
        </p:txBody>
      </p:sp>
      <p:sp>
        <p:nvSpPr>
          <p:cNvPr id="11" name="TextBox 10">
            <a:extLst>
              <a:ext uri="{FF2B5EF4-FFF2-40B4-BE49-F238E27FC236}">
                <a16:creationId xmlns:a16="http://schemas.microsoft.com/office/drawing/2014/main" id="{27F53B27-4C27-49D6-8B38-320CAADE5DC9}"/>
              </a:ext>
            </a:extLst>
          </p:cNvPr>
          <p:cNvSpPr txBox="1"/>
          <p:nvPr/>
        </p:nvSpPr>
        <p:spPr>
          <a:xfrm>
            <a:off x="527286" y="1113983"/>
            <a:ext cx="8551399" cy="2585323"/>
          </a:xfrm>
          <a:prstGeom prst="rect">
            <a:avLst/>
          </a:prstGeom>
          <a:noFill/>
        </p:spPr>
        <p:txBody>
          <a:bodyPr wrap="square" rtlCol="0">
            <a:spAutoFit/>
          </a:bodyPr>
          <a:lstStyle/>
          <a:p>
            <a:r>
              <a:rPr lang="en-US" altLang="ko-KR" dirty="0"/>
              <a:t>#Precision &amp; Recall</a:t>
            </a:r>
          </a:p>
          <a:p>
            <a:endParaRPr lang="en-US" altLang="ko-KR" dirty="0">
              <a:solidFill>
                <a:srgbClr val="FF0000"/>
              </a:solidFill>
            </a:endParaRPr>
          </a:p>
          <a:p>
            <a:r>
              <a:rPr lang="en-US" altLang="ko-KR" dirty="0">
                <a:solidFill>
                  <a:srgbClr val="FF0000"/>
                </a:solidFill>
              </a:rPr>
              <a:t>: </a:t>
            </a:r>
            <a:r>
              <a:rPr lang="en-US" altLang="ko-KR" b="1" u="sng" dirty="0">
                <a:solidFill>
                  <a:srgbClr val="FF0000"/>
                </a:solidFill>
              </a:rPr>
              <a:t>Car</a:t>
            </a:r>
          </a:p>
          <a:p>
            <a:endParaRPr lang="en-US" altLang="ko-KR" dirty="0"/>
          </a:p>
          <a:p>
            <a:r>
              <a:rPr lang="en-US" altLang="ko-KR" dirty="0"/>
              <a:t>#of test image : 16</a:t>
            </a:r>
          </a:p>
          <a:p>
            <a:endParaRPr lang="en-US" altLang="ko-KR" dirty="0"/>
          </a:p>
          <a:p>
            <a:r>
              <a:rPr lang="en-US" altLang="ko-KR" dirty="0"/>
              <a:t>Precision = 0.93</a:t>
            </a:r>
          </a:p>
          <a:p>
            <a:endParaRPr lang="en-US" altLang="ko-KR" dirty="0"/>
          </a:p>
          <a:p>
            <a:r>
              <a:rPr lang="en-US" altLang="ko-KR" dirty="0"/>
              <a:t>Recall = 0.73</a:t>
            </a:r>
          </a:p>
        </p:txBody>
      </p:sp>
      <p:sp>
        <p:nvSpPr>
          <p:cNvPr id="15" name="TextBox 14">
            <a:extLst>
              <a:ext uri="{FF2B5EF4-FFF2-40B4-BE49-F238E27FC236}">
                <a16:creationId xmlns:a16="http://schemas.microsoft.com/office/drawing/2014/main" id="{C343D594-D7FD-45CF-ACA0-FF5CC543E502}"/>
              </a:ext>
            </a:extLst>
          </p:cNvPr>
          <p:cNvSpPr txBox="1"/>
          <p:nvPr/>
        </p:nvSpPr>
        <p:spPr>
          <a:xfrm>
            <a:off x="4138204" y="6404945"/>
            <a:ext cx="8551399" cy="369332"/>
          </a:xfrm>
          <a:prstGeom prst="rect">
            <a:avLst/>
          </a:prstGeom>
          <a:noFill/>
        </p:spPr>
        <p:txBody>
          <a:bodyPr wrap="square" rtlCol="0">
            <a:spAutoFit/>
          </a:bodyPr>
          <a:lstStyle/>
          <a:p>
            <a:r>
              <a:rPr lang="en-US" altLang="ko-KR" dirty="0"/>
              <a:t>#some example images</a:t>
            </a:r>
          </a:p>
        </p:txBody>
      </p:sp>
      <p:pic>
        <p:nvPicPr>
          <p:cNvPr id="4" name="그림 3">
            <a:extLst>
              <a:ext uri="{FF2B5EF4-FFF2-40B4-BE49-F238E27FC236}">
                <a16:creationId xmlns:a16="http://schemas.microsoft.com/office/drawing/2014/main" id="{FA1FCC20-646F-48E0-8E2D-15D5ED26DD3D}"/>
              </a:ext>
            </a:extLst>
          </p:cNvPr>
          <p:cNvPicPr>
            <a:picLocks noChangeAspect="1"/>
          </p:cNvPicPr>
          <p:nvPr/>
        </p:nvPicPr>
        <p:blipFill>
          <a:blip r:embed="rId2"/>
          <a:stretch>
            <a:fillRect/>
          </a:stretch>
        </p:blipFill>
        <p:spPr>
          <a:xfrm>
            <a:off x="3178521" y="1113983"/>
            <a:ext cx="3154848" cy="2375837"/>
          </a:xfrm>
          <a:prstGeom prst="rect">
            <a:avLst/>
          </a:prstGeom>
        </p:spPr>
      </p:pic>
      <p:pic>
        <p:nvPicPr>
          <p:cNvPr id="5" name="그림 4">
            <a:extLst>
              <a:ext uri="{FF2B5EF4-FFF2-40B4-BE49-F238E27FC236}">
                <a16:creationId xmlns:a16="http://schemas.microsoft.com/office/drawing/2014/main" id="{6D95CEFA-F2E3-4140-9D7E-7C92DBAEDDCC}"/>
              </a:ext>
            </a:extLst>
          </p:cNvPr>
          <p:cNvPicPr>
            <a:picLocks noChangeAspect="1"/>
          </p:cNvPicPr>
          <p:nvPr/>
        </p:nvPicPr>
        <p:blipFill>
          <a:blip r:embed="rId3"/>
          <a:stretch>
            <a:fillRect/>
          </a:stretch>
        </p:blipFill>
        <p:spPr>
          <a:xfrm>
            <a:off x="5480622" y="1260069"/>
            <a:ext cx="2514086" cy="1893294"/>
          </a:xfrm>
          <a:prstGeom prst="rect">
            <a:avLst/>
          </a:prstGeom>
        </p:spPr>
      </p:pic>
      <p:pic>
        <p:nvPicPr>
          <p:cNvPr id="8" name="그림 7">
            <a:extLst>
              <a:ext uri="{FF2B5EF4-FFF2-40B4-BE49-F238E27FC236}">
                <a16:creationId xmlns:a16="http://schemas.microsoft.com/office/drawing/2014/main" id="{274F131C-A66B-4AD1-A9F7-4039F6862D6D}"/>
              </a:ext>
            </a:extLst>
          </p:cNvPr>
          <p:cNvPicPr>
            <a:picLocks noChangeAspect="1"/>
          </p:cNvPicPr>
          <p:nvPr/>
        </p:nvPicPr>
        <p:blipFill>
          <a:blip r:embed="rId4"/>
          <a:stretch>
            <a:fillRect/>
          </a:stretch>
        </p:blipFill>
        <p:spPr>
          <a:xfrm>
            <a:off x="2499012" y="3168516"/>
            <a:ext cx="4095000" cy="3083841"/>
          </a:xfrm>
          <a:prstGeom prst="rect">
            <a:avLst/>
          </a:prstGeom>
        </p:spPr>
      </p:pic>
      <p:pic>
        <p:nvPicPr>
          <p:cNvPr id="16" name="그림 15">
            <a:extLst>
              <a:ext uri="{FF2B5EF4-FFF2-40B4-BE49-F238E27FC236}">
                <a16:creationId xmlns:a16="http://schemas.microsoft.com/office/drawing/2014/main" id="{A91CA827-DEE4-4692-88FF-21CFF79A586F}"/>
              </a:ext>
            </a:extLst>
          </p:cNvPr>
          <p:cNvPicPr>
            <a:picLocks noChangeAspect="1"/>
          </p:cNvPicPr>
          <p:nvPr/>
        </p:nvPicPr>
        <p:blipFill>
          <a:blip r:embed="rId5"/>
          <a:stretch>
            <a:fillRect/>
          </a:stretch>
        </p:blipFill>
        <p:spPr>
          <a:xfrm>
            <a:off x="5477792" y="3244297"/>
            <a:ext cx="2400596" cy="1807828"/>
          </a:xfrm>
          <a:prstGeom prst="rect">
            <a:avLst/>
          </a:prstGeom>
        </p:spPr>
      </p:pic>
      <p:pic>
        <p:nvPicPr>
          <p:cNvPr id="7" name="그림 6">
            <a:extLst>
              <a:ext uri="{FF2B5EF4-FFF2-40B4-BE49-F238E27FC236}">
                <a16:creationId xmlns:a16="http://schemas.microsoft.com/office/drawing/2014/main" id="{8B4C18A1-9591-4B33-8846-A941E7E5EA2A}"/>
              </a:ext>
            </a:extLst>
          </p:cNvPr>
          <p:cNvPicPr>
            <a:picLocks noChangeAspect="1"/>
          </p:cNvPicPr>
          <p:nvPr/>
        </p:nvPicPr>
        <p:blipFill>
          <a:blip r:embed="rId6"/>
          <a:stretch>
            <a:fillRect/>
          </a:stretch>
        </p:blipFill>
        <p:spPr>
          <a:xfrm>
            <a:off x="7481208" y="1169701"/>
            <a:ext cx="4202892" cy="3165092"/>
          </a:xfrm>
          <a:prstGeom prst="rect">
            <a:avLst/>
          </a:prstGeom>
        </p:spPr>
      </p:pic>
      <p:pic>
        <p:nvPicPr>
          <p:cNvPr id="17" name="그림 16">
            <a:extLst>
              <a:ext uri="{FF2B5EF4-FFF2-40B4-BE49-F238E27FC236}">
                <a16:creationId xmlns:a16="http://schemas.microsoft.com/office/drawing/2014/main" id="{AC7FBCF9-9622-4FE2-B236-9BA0F0CB8028}"/>
              </a:ext>
            </a:extLst>
          </p:cNvPr>
          <p:cNvPicPr>
            <a:picLocks noChangeAspect="1"/>
          </p:cNvPicPr>
          <p:nvPr/>
        </p:nvPicPr>
        <p:blipFill>
          <a:blip r:embed="rId7"/>
          <a:stretch>
            <a:fillRect/>
          </a:stretch>
        </p:blipFill>
        <p:spPr>
          <a:xfrm>
            <a:off x="7317429" y="4027298"/>
            <a:ext cx="3454258" cy="2601314"/>
          </a:xfrm>
          <a:prstGeom prst="rect">
            <a:avLst/>
          </a:prstGeom>
        </p:spPr>
      </p:pic>
    </p:spTree>
    <p:extLst>
      <p:ext uri="{BB962C8B-B14F-4D97-AF65-F5344CB8AC3E}">
        <p14:creationId xmlns:p14="http://schemas.microsoft.com/office/powerpoint/2010/main" val="339385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BCB2849-0A84-486B-A961-D3BD7E60525F}"/>
              </a:ext>
            </a:extLst>
          </p:cNvPr>
          <p:cNvSpPr txBox="1"/>
          <p:nvPr/>
        </p:nvSpPr>
        <p:spPr>
          <a:xfrm>
            <a:off x="641587" y="1533326"/>
            <a:ext cx="10236945" cy="2523768"/>
          </a:xfrm>
          <a:prstGeom prst="rect">
            <a:avLst/>
          </a:prstGeom>
          <a:noFill/>
        </p:spPr>
        <p:txBody>
          <a:bodyPr wrap="square" rtlCol="0">
            <a:spAutoFit/>
          </a:bodyPr>
          <a:lstStyle/>
          <a:p>
            <a:r>
              <a:rPr lang="en-US" altLang="ko-KR" sz="2500" dirty="0"/>
              <a:t>Q1.</a:t>
            </a:r>
            <a:r>
              <a:rPr lang="ko-KR" altLang="en-US" sz="2500" dirty="0"/>
              <a:t> </a:t>
            </a:r>
            <a:r>
              <a:rPr lang="en-US" altLang="ko-KR" sz="2500" dirty="0"/>
              <a:t>Can you decrease the minimum detectable size or increase the maximum detectable size? If yes, how?</a:t>
            </a:r>
          </a:p>
          <a:p>
            <a:endParaRPr lang="en-US" altLang="ko-KR" dirty="0"/>
          </a:p>
          <a:p>
            <a:pPr marL="342900" indent="-342900">
              <a:buAutoNum type="arabicPeriod"/>
            </a:pPr>
            <a:endParaRPr lang="en-US" altLang="ko-KR" dirty="0"/>
          </a:p>
          <a:p>
            <a:endParaRPr lang="en-US" altLang="ko-KR" dirty="0"/>
          </a:p>
          <a:p>
            <a:endParaRPr lang="en-US" altLang="ko-KR" dirty="0"/>
          </a:p>
          <a:p>
            <a:endParaRPr lang="en-US" altLang="ko-KR" dirty="0"/>
          </a:p>
          <a:p>
            <a:endParaRPr lang="en-US" altLang="ko-KR" dirty="0"/>
          </a:p>
        </p:txBody>
      </p:sp>
      <p:sp>
        <p:nvSpPr>
          <p:cNvPr id="22" name="TextBox 21">
            <a:extLst>
              <a:ext uri="{FF2B5EF4-FFF2-40B4-BE49-F238E27FC236}">
                <a16:creationId xmlns:a16="http://schemas.microsoft.com/office/drawing/2014/main" id="{1EF94F18-DBB8-4764-8C1B-B0B970BD5EDB}"/>
              </a:ext>
            </a:extLst>
          </p:cNvPr>
          <p:cNvSpPr txBox="1"/>
          <p:nvPr/>
        </p:nvSpPr>
        <p:spPr>
          <a:xfrm>
            <a:off x="527287" y="83723"/>
            <a:ext cx="8061542" cy="1169551"/>
          </a:xfrm>
          <a:prstGeom prst="rect">
            <a:avLst/>
          </a:prstGeom>
          <a:noFill/>
        </p:spPr>
        <p:txBody>
          <a:bodyPr wrap="square" rtlCol="0">
            <a:spAutoFit/>
          </a:bodyPr>
          <a:lstStyle/>
          <a:p>
            <a:r>
              <a:rPr lang="en-US" altLang="ko-KR" sz="5000" dirty="0"/>
              <a:t>#5. Discussions</a:t>
            </a:r>
          </a:p>
          <a:p>
            <a:endParaRPr lang="ko-KR" altLang="en-US" sz="2000" dirty="0"/>
          </a:p>
        </p:txBody>
      </p:sp>
      <p:pic>
        <p:nvPicPr>
          <p:cNvPr id="2" name="그림 1">
            <a:extLst>
              <a:ext uri="{FF2B5EF4-FFF2-40B4-BE49-F238E27FC236}">
                <a16:creationId xmlns:a16="http://schemas.microsoft.com/office/drawing/2014/main" id="{A0ADFF20-D373-4EAF-ABCB-3F58BB04ED49}"/>
              </a:ext>
            </a:extLst>
          </p:cNvPr>
          <p:cNvPicPr>
            <a:picLocks noChangeAspect="1"/>
          </p:cNvPicPr>
          <p:nvPr/>
        </p:nvPicPr>
        <p:blipFill rotWithShape="1">
          <a:blip r:embed="rId2"/>
          <a:srcRect l="67693" t="86483" r="-91"/>
          <a:stretch/>
        </p:blipFill>
        <p:spPr>
          <a:xfrm>
            <a:off x="8508539" y="298820"/>
            <a:ext cx="2995563" cy="926983"/>
          </a:xfrm>
          <a:prstGeom prst="rect">
            <a:avLst/>
          </a:prstGeom>
        </p:spPr>
      </p:pic>
      <p:pic>
        <p:nvPicPr>
          <p:cNvPr id="3" name="그림 2">
            <a:extLst>
              <a:ext uri="{FF2B5EF4-FFF2-40B4-BE49-F238E27FC236}">
                <a16:creationId xmlns:a16="http://schemas.microsoft.com/office/drawing/2014/main" id="{18BF3053-B655-46B2-A439-A322E9372FBA}"/>
              </a:ext>
            </a:extLst>
          </p:cNvPr>
          <p:cNvPicPr>
            <a:picLocks noChangeAspect="1"/>
          </p:cNvPicPr>
          <p:nvPr/>
        </p:nvPicPr>
        <p:blipFill>
          <a:blip r:embed="rId3"/>
          <a:stretch>
            <a:fillRect/>
          </a:stretch>
        </p:blipFill>
        <p:spPr>
          <a:xfrm>
            <a:off x="795610" y="2612681"/>
            <a:ext cx="3181350" cy="1584439"/>
          </a:xfrm>
          <a:prstGeom prst="rect">
            <a:avLst/>
          </a:prstGeom>
        </p:spPr>
      </p:pic>
      <p:sp>
        <p:nvSpPr>
          <p:cNvPr id="6" name="TextBox 5">
            <a:extLst>
              <a:ext uri="{FF2B5EF4-FFF2-40B4-BE49-F238E27FC236}">
                <a16:creationId xmlns:a16="http://schemas.microsoft.com/office/drawing/2014/main" id="{E499E2AD-385E-4F72-B8D8-B9062CC4424C}"/>
              </a:ext>
            </a:extLst>
          </p:cNvPr>
          <p:cNvSpPr txBox="1"/>
          <p:nvPr/>
        </p:nvSpPr>
        <p:spPr>
          <a:xfrm>
            <a:off x="4130983" y="2472655"/>
            <a:ext cx="6212644" cy="3077766"/>
          </a:xfrm>
          <a:prstGeom prst="rect">
            <a:avLst/>
          </a:prstGeom>
          <a:noFill/>
        </p:spPr>
        <p:txBody>
          <a:bodyPr wrap="square" rtlCol="0">
            <a:spAutoFit/>
          </a:bodyPr>
          <a:lstStyle/>
          <a:p>
            <a:endParaRPr lang="en-US" altLang="ko-KR" dirty="0"/>
          </a:p>
          <a:p>
            <a:r>
              <a:rPr lang="en-US" altLang="ko-KR" sz="1700" spc="10" dirty="0">
                <a:solidFill>
                  <a:schemeClr val="tx1">
                    <a:lumMod val="75000"/>
                  </a:schemeClr>
                </a:solidFill>
              </a:rPr>
              <a:t>1) Obtain a positive dataset of a small image , crop and train it.</a:t>
            </a:r>
          </a:p>
          <a:p>
            <a:r>
              <a:rPr lang="en-US" altLang="ko-KR" sz="1700" spc="10" dirty="0">
                <a:solidFill>
                  <a:schemeClr val="tx1">
                    <a:lumMod val="75000"/>
                  </a:schemeClr>
                </a:solidFill>
              </a:rPr>
              <a:t>   (Or normalize the positive training data to a smaller size,  Training.)</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sp>
        <p:nvSpPr>
          <p:cNvPr id="7" name="TextBox 6">
            <a:extLst>
              <a:ext uri="{FF2B5EF4-FFF2-40B4-BE49-F238E27FC236}">
                <a16:creationId xmlns:a16="http://schemas.microsoft.com/office/drawing/2014/main" id="{8DFE71C5-2D3E-42E9-ABBF-7CA5E018D1CE}"/>
              </a:ext>
            </a:extLst>
          </p:cNvPr>
          <p:cNvSpPr txBox="1"/>
          <p:nvPr/>
        </p:nvSpPr>
        <p:spPr>
          <a:xfrm>
            <a:off x="806546" y="4337146"/>
            <a:ext cx="11114209" cy="3539430"/>
          </a:xfrm>
          <a:prstGeom prst="rect">
            <a:avLst/>
          </a:prstGeom>
          <a:noFill/>
        </p:spPr>
        <p:txBody>
          <a:bodyPr wrap="square" rtlCol="0">
            <a:spAutoFit/>
          </a:bodyPr>
          <a:lstStyle/>
          <a:p>
            <a:endParaRPr lang="en-US" altLang="ko-KR" sz="1700" dirty="0"/>
          </a:p>
          <a:p>
            <a:r>
              <a:rPr lang="en-US" altLang="ko-KR" sz="1700" spc="10" dirty="0">
                <a:solidFill>
                  <a:schemeClr val="tx1">
                    <a:lumMod val="75000"/>
                  </a:schemeClr>
                </a:solidFill>
              </a:rPr>
              <a:t>2)  Using image pyramid, we can reduce the size of image and increase the</a:t>
            </a:r>
          </a:p>
          <a:p>
            <a:r>
              <a:rPr lang="en-US" altLang="ko-KR" sz="1700" spc="10" dirty="0">
                <a:solidFill>
                  <a:schemeClr val="tx1">
                    <a:lumMod val="75000"/>
                  </a:schemeClr>
                </a:solidFill>
              </a:rPr>
              <a:t>     Size of image. And then we can test the image by using xml file which we</a:t>
            </a:r>
          </a:p>
          <a:p>
            <a:r>
              <a:rPr lang="en-US" altLang="ko-KR" sz="1700" spc="10" dirty="0">
                <a:solidFill>
                  <a:schemeClr val="tx1">
                    <a:lumMod val="75000"/>
                  </a:schemeClr>
                </a:solidFill>
              </a:rPr>
              <a:t>     make before with cascade trainer GUI</a:t>
            </a:r>
          </a:p>
          <a:p>
            <a:endParaRPr lang="en-US" altLang="ko-KR" sz="1700" dirty="0"/>
          </a:p>
          <a:p>
            <a:r>
              <a:rPr lang="en-US" altLang="ko-KR" sz="1700" spc="10" dirty="0">
                <a:solidFill>
                  <a:schemeClr val="tx1">
                    <a:lumMod val="75000"/>
                  </a:schemeClr>
                </a:solidFill>
              </a:rPr>
              <a:t>3) If we use the camera which has high resolution, we can detect large size of object.</a:t>
            </a:r>
          </a:p>
          <a:p>
            <a:r>
              <a:rPr lang="en-US" altLang="ko-KR" sz="1700" spc="10" dirty="0">
                <a:solidFill>
                  <a:schemeClr val="tx1">
                    <a:lumMod val="75000"/>
                  </a:schemeClr>
                </a:solidFill>
              </a:rPr>
              <a:t> </a:t>
            </a:r>
          </a:p>
          <a:p>
            <a:endParaRPr lang="en-US" altLang="ko-KR" sz="1700" dirty="0"/>
          </a:p>
          <a:p>
            <a:endParaRPr lang="en-US" altLang="ko-KR" sz="1700" dirty="0"/>
          </a:p>
          <a:p>
            <a:endParaRPr lang="en-US" altLang="ko-KR" sz="1700" dirty="0"/>
          </a:p>
          <a:p>
            <a:endParaRPr lang="en-US" altLang="ko-KR" sz="1700" dirty="0"/>
          </a:p>
          <a:p>
            <a:endParaRPr lang="en-US" altLang="ko-KR" sz="1700" dirty="0"/>
          </a:p>
          <a:p>
            <a:endParaRPr lang="en-US" altLang="ko-KR" sz="1700" dirty="0"/>
          </a:p>
        </p:txBody>
      </p:sp>
    </p:spTree>
    <p:extLst>
      <p:ext uri="{BB962C8B-B14F-4D97-AF65-F5344CB8AC3E}">
        <p14:creationId xmlns:p14="http://schemas.microsoft.com/office/powerpoint/2010/main" val="4224622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BCB2849-0A84-486B-A961-D3BD7E60525F}"/>
              </a:ext>
            </a:extLst>
          </p:cNvPr>
          <p:cNvSpPr txBox="1"/>
          <p:nvPr/>
        </p:nvSpPr>
        <p:spPr>
          <a:xfrm>
            <a:off x="624809" y="988042"/>
            <a:ext cx="10389936" cy="2708434"/>
          </a:xfrm>
          <a:prstGeom prst="rect">
            <a:avLst/>
          </a:prstGeom>
          <a:noFill/>
        </p:spPr>
        <p:txBody>
          <a:bodyPr wrap="square" rtlCol="0">
            <a:spAutoFit/>
          </a:bodyPr>
          <a:lstStyle/>
          <a:p>
            <a:r>
              <a:rPr lang="en-US" altLang="ko-KR" sz="2500" dirty="0"/>
              <a:t>Q2.</a:t>
            </a:r>
            <a:r>
              <a:rPr lang="ko-KR" altLang="en-US" sz="2500" dirty="0"/>
              <a:t> </a:t>
            </a:r>
            <a:r>
              <a:rPr lang="en-US" altLang="ko-KR" sz="2500" dirty="0"/>
              <a:t>Is the detection time </a:t>
            </a:r>
          </a:p>
          <a:p>
            <a:r>
              <a:rPr lang="en-US" altLang="ko-KR" sz="2500" dirty="0"/>
              <a:t>dependent on the size of input image? </a:t>
            </a:r>
          </a:p>
          <a:p>
            <a:endParaRPr lang="en-US" altLang="ko-KR" sz="2400" spc="10" dirty="0">
              <a:solidFill>
                <a:schemeClr val="tx1">
                  <a:lumMod val="75000"/>
                </a:schemeClr>
              </a:solidFill>
            </a:endParaRPr>
          </a:p>
          <a:p>
            <a:r>
              <a:rPr lang="en-US" altLang="ko-KR" sz="1600" spc="10" dirty="0">
                <a:solidFill>
                  <a:schemeClr val="tx1">
                    <a:lumMod val="75000"/>
                  </a:schemeClr>
                </a:solidFill>
              </a:rPr>
              <a:t>It is dependent. Detection in larger images takes longer. </a:t>
            </a:r>
          </a:p>
          <a:p>
            <a:r>
              <a:rPr lang="en-US" altLang="ko-KR" sz="1600" spc="10" dirty="0">
                <a:solidFill>
                  <a:schemeClr val="tx1">
                    <a:lumMod val="75000"/>
                  </a:schemeClr>
                </a:solidFill>
              </a:rPr>
              <a:t>This is because if the number of pixels in the image increases,</a:t>
            </a:r>
          </a:p>
          <a:p>
            <a:r>
              <a:rPr lang="en-US" altLang="ko-KR" sz="1600" spc="10" dirty="0">
                <a:solidFill>
                  <a:schemeClr val="tx1">
                    <a:lumMod val="75000"/>
                  </a:schemeClr>
                </a:solidFill>
              </a:rPr>
              <a:t> the detection takes a long time.</a:t>
            </a:r>
          </a:p>
          <a:p>
            <a:endParaRPr lang="en-US" altLang="ko-KR" sz="1200" dirty="0"/>
          </a:p>
          <a:p>
            <a:endParaRPr lang="en-US" altLang="ko-KR" sz="1200" dirty="0"/>
          </a:p>
          <a:p>
            <a:endParaRPr lang="en-US" altLang="ko-KR" sz="1200" dirty="0"/>
          </a:p>
          <a:p>
            <a:endParaRPr lang="en-US" altLang="ko-KR" sz="1200" dirty="0"/>
          </a:p>
        </p:txBody>
      </p:sp>
      <p:sp>
        <p:nvSpPr>
          <p:cNvPr id="22" name="TextBox 21">
            <a:extLst>
              <a:ext uri="{FF2B5EF4-FFF2-40B4-BE49-F238E27FC236}">
                <a16:creationId xmlns:a16="http://schemas.microsoft.com/office/drawing/2014/main" id="{1EF94F18-DBB8-4764-8C1B-B0B970BD5EDB}"/>
              </a:ext>
            </a:extLst>
          </p:cNvPr>
          <p:cNvSpPr txBox="1"/>
          <p:nvPr/>
        </p:nvSpPr>
        <p:spPr>
          <a:xfrm>
            <a:off x="527287" y="83723"/>
            <a:ext cx="8061542" cy="1169551"/>
          </a:xfrm>
          <a:prstGeom prst="rect">
            <a:avLst/>
          </a:prstGeom>
          <a:noFill/>
        </p:spPr>
        <p:txBody>
          <a:bodyPr wrap="square" rtlCol="0">
            <a:spAutoFit/>
          </a:bodyPr>
          <a:lstStyle/>
          <a:p>
            <a:r>
              <a:rPr lang="en-US" altLang="ko-KR" sz="5000" dirty="0"/>
              <a:t>#5. Discussions</a:t>
            </a:r>
          </a:p>
          <a:p>
            <a:endParaRPr lang="ko-KR" altLang="en-US" sz="2000" dirty="0"/>
          </a:p>
        </p:txBody>
      </p:sp>
      <p:pic>
        <p:nvPicPr>
          <p:cNvPr id="2" name="그림 1">
            <a:extLst>
              <a:ext uri="{FF2B5EF4-FFF2-40B4-BE49-F238E27FC236}">
                <a16:creationId xmlns:a16="http://schemas.microsoft.com/office/drawing/2014/main" id="{584E7B68-4A5B-47A5-9B1A-8E4C67F069BD}"/>
              </a:ext>
            </a:extLst>
          </p:cNvPr>
          <p:cNvPicPr>
            <a:picLocks noChangeAspect="1"/>
          </p:cNvPicPr>
          <p:nvPr/>
        </p:nvPicPr>
        <p:blipFill>
          <a:blip r:embed="rId2"/>
          <a:stretch>
            <a:fillRect/>
          </a:stretch>
        </p:blipFill>
        <p:spPr>
          <a:xfrm>
            <a:off x="896094" y="3244653"/>
            <a:ext cx="4405748" cy="3271636"/>
          </a:xfrm>
          <a:prstGeom prst="rect">
            <a:avLst/>
          </a:prstGeom>
        </p:spPr>
      </p:pic>
      <p:sp>
        <p:nvSpPr>
          <p:cNvPr id="3" name="직사각형 2">
            <a:extLst>
              <a:ext uri="{FF2B5EF4-FFF2-40B4-BE49-F238E27FC236}">
                <a16:creationId xmlns:a16="http://schemas.microsoft.com/office/drawing/2014/main" id="{4D5B9A73-AAB9-4AED-9E0A-C5220BF9BB61}"/>
              </a:ext>
            </a:extLst>
          </p:cNvPr>
          <p:cNvSpPr/>
          <p:nvPr/>
        </p:nvSpPr>
        <p:spPr>
          <a:xfrm>
            <a:off x="5530773" y="5867622"/>
            <a:ext cx="3390672" cy="646331"/>
          </a:xfrm>
          <a:prstGeom prst="rect">
            <a:avLst/>
          </a:prstGeom>
        </p:spPr>
        <p:txBody>
          <a:bodyPr wrap="none">
            <a:spAutoFit/>
          </a:bodyPr>
          <a:lstStyle/>
          <a:p>
            <a:pPr algn="ctr"/>
            <a:r>
              <a:rPr lang="en-US" altLang="ko-KR" dirty="0"/>
              <a:t>2560 x 1536 Pixel</a:t>
            </a:r>
          </a:p>
          <a:p>
            <a:pPr algn="ctr"/>
            <a:r>
              <a:rPr lang="en-US" altLang="ko-KR" dirty="0"/>
              <a:t>Processing Time : 12.726182 s</a:t>
            </a:r>
            <a:endParaRPr lang="ko-KR" altLang="en-US" dirty="0"/>
          </a:p>
        </p:txBody>
      </p:sp>
      <p:pic>
        <p:nvPicPr>
          <p:cNvPr id="4" name="그림 3">
            <a:extLst>
              <a:ext uri="{FF2B5EF4-FFF2-40B4-BE49-F238E27FC236}">
                <a16:creationId xmlns:a16="http://schemas.microsoft.com/office/drawing/2014/main" id="{B9BE2705-634E-4FD7-8075-03323DA155DC}"/>
              </a:ext>
            </a:extLst>
          </p:cNvPr>
          <p:cNvPicPr>
            <a:picLocks noChangeAspect="1"/>
          </p:cNvPicPr>
          <p:nvPr/>
        </p:nvPicPr>
        <p:blipFill>
          <a:blip r:embed="rId3"/>
          <a:stretch>
            <a:fillRect/>
          </a:stretch>
        </p:blipFill>
        <p:spPr>
          <a:xfrm>
            <a:off x="7333161" y="988042"/>
            <a:ext cx="4112119" cy="3053593"/>
          </a:xfrm>
          <a:prstGeom prst="rect">
            <a:avLst/>
          </a:prstGeom>
        </p:spPr>
      </p:pic>
      <p:sp>
        <p:nvSpPr>
          <p:cNvPr id="8" name="직사각형 7">
            <a:extLst>
              <a:ext uri="{FF2B5EF4-FFF2-40B4-BE49-F238E27FC236}">
                <a16:creationId xmlns:a16="http://schemas.microsoft.com/office/drawing/2014/main" id="{81197732-3A7D-4673-BB5E-99DFEE918C82}"/>
              </a:ext>
            </a:extLst>
          </p:cNvPr>
          <p:cNvSpPr/>
          <p:nvPr/>
        </p:nvSpPr>
        <p:spPr>
          <a:xfrm>
            <a:off x="7630402" y="4106868"/>
            <a:ext cx="3262432" cy="646331"/>
          </a:xfrm>
          <a:prstGeom prst="rect">
            <a:avLst/>
          </a:prstGeom>
        </p:spPr>
        <p:txBody>
          <a:bodyPr wrap="none">
            <a:spAutoFit/>
          </a:bodyPr>
          <a:lstStyle/>
          <a:p>
            <a:pPr algn="ctr"/>
            <a:r>
              <a:rPr lang="en-US" altLang="ko-KR" dirty="0"/>
              <a:t>700 x 420 Pixel</a:t>
            </a:r>
          </a:p>
          <a:p>
            <a:pPr algn="ctr"/>
            <a:r>
              <a:rPr lang="en-US" altLang="ko-KR" dirty="0"/>
              <a:t>Processing Time : 0.621215 s</a:t>
            </a:r>
            <a:endParaRPr lang="ko-KR" altLang="en-US" dirty="0"/>
          </a:p>
        </p:txBody>
      </p:sp>
    </p:spTree>
    <p:extLst>
      <p:ext uri="{BB962C8B-B14F-4D97-AF65-F5344CB8AC3E}">
        <p14:creationId xmlns:p14="http://schemas.microsoft.com/office/powerpoint/2010/main" val="2200155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BCB2849-0A84-486B-A961-D3BD7E60525F}"/>
              </a:ext>
            </a:extLst>
          </p:cNvPr>
          <p:cNvSpPr txBox="1"/>
          <p:nvPr/>
        </p:nvSpPr>
        <p:spPr>
          <a:xfrm>
            <a:off x="641587" y="1139045"/>
            <a:ext cx="5897236" cy="3400931"/>
          </a:xfrm>
          <a:prstGeom prst="rect">
            <a:avLst/>
          </a:prstGeom>
          <a:noFill/>
        </p:spPr>
        <p:txBody>
          <a:bodyPr wrap="square" rtlCol="0">
            <a:spAutoFit/>
          </a:bodyPr>
          <a:lstStyle/>
          <a:p>
            <a:r>
              <a:rPr lang="en-US" altLang="ko-KR" sz="2500" dirty="0"/>
              <a:t>Q3.</a:t>
            </a:r>
            <a:r>
              <a:rPr lang="ko-KR" altLang="en-US" sz="2500" dirty="0"/>
              <a:t> </a:t>
            </a:r>
            <a:r>
              <a:rPr lang="en-US" altLang="ko-KR" sz="2500" dirty="0"/>
              <a:t>Is the detection time dependent on the number of faces(vehicles) in the image? Verify your answer.</a:t>
            </a:r>
          </a:p>
          <a:p>
            <a:endParaRPr lang="en-US" altLang="ko-KR" sz="2400" spc="10" dirty="0">
              <a:solidFill>
                <a:schemeClr val="tx1">
                  <a:lumMod val="75000"/>
                </a:schemeClr>
              </a:solidFill>
            </a:endParaRPr>
          </a:p>
          <a:p>
            <a:r>
              <a:rPr lang="en-US" altLang="ko-KR" sz="1600" spc="10" dirty="0">
                <a:solidFill>
                  <a:schemeClr val="tx1">
                    <a:lumMod val="75000"/>
                  </a:schemeClr>
                </a:solidFill>
              </a:rPr>
              <a:t>If there are many objects in the Image which we want to test, cascade classifier which we make before try to detect each kinds of object by using all of stage. There are a lot of steps involved in finding the right image.	So that, it is dependent</a:t>
            </a:r>
          </a:p>
          <a:p>
            <a:endParaRPr lang="en-US" altLang="ko-KR" dirty="0"/>
          </a:p>
          <a:p>
            <a:endParaRPr lang="en-US" altLang="ko-KR" dirty="0"/>
          </a:p>
        </p:txBody>
      </p:sp>
      <p:sp>
        <p:nvSpPr>
          <p:cNvPr id="22" name="TextBox 21">
            <a:extLst>
              <a:ext uri="{FF2B5EF4-FFF2-40B4-BE49-F238E27FC236}">
                <a16:creationId xmlns:a16="http://schemas.microsoft.com/office/drawing/2014/main" id="{1EF94F18-DBB8-4764-8C1B-B0B970BD5EDB}"/>
              </a:ext>
            </a:extLst>
          </p:cNvPr>
          <p:cNvSpPr txBox="1"/>
          <p:nvPr/>
        </p:nvSpPr>
        <p:spPr>
          <a:xfrm>
            <a:off x="527287" y="83723"/>
            <a:ext cx="8061542" cy="1169551"/>
          </a:xfrm>
          <a:prstGeom prst="rect">
            <a:avLst/>
          </a:prstGeom>
          <a:noFill/>
        </p:spPr>
        <p:txBody>
          <a:bodyPr wrap="square" rtlCol="0">
            <a:spAutoFit/>
          </a:bodyPr>
          <a:lstStyle/>
          <a:p>
            <a:r>
              <a:rPr lang="en-US" altLang="ko-KR" sz="5000" dirty="0"/>
              <a:t>#5. Discussions</a:t>
            </a:r>
          </a:p>
          <a:p>
            <a:endParaRPr lang="ko-KR" altLang="en-US" sz="2000" dirty="0"/>
          </a:p>
        </p:txBody>
      </p:sp>
      <p:pic>
        <p:nvPicPr>
          <p:cNvPr id="3" name="그림 2">
            <a:extLst>
              <a:ext uri="{FF2B5EF4-FFF2-40B4-BE49-F238E27FC236}">
                <a16:creationId xmlns:a16="http://schemas.microsoft.com/office/drawing/2014/main" id="{9C64CC18-31EF-44AE-8938-8B5EED1F9ABC}"/>
              </a:ext>
            </a:extLst>
          </p:cNvPr>
          <p:cNvPicPr>
            <a:picLocks noChangeAspect="1"/>
          </p:cNvPicPr>
          <p:nvPr/>
        </p:nvPicPr>
        <p:blipFill>
          <a:blip r:embed="rId2"/>
          <a:stretch>
            <a:fillRect/>
          </a:stretch>
        </p:blipFill>
        <p:spPr>
          <a:xfrm>
            <a:off x="1404146" y="4061821"/>
            <a:ext cx="4929493" cy="2578723"/>
          </a:xfrm>
          <a:prstGeom prst="rect">
            <a:avLst/>
          </a:prstGeom>
        </p:spPr>
      </p:pic>
      <p:pic>
        <p:nvPicPr>
          <p:cNvPr id="4" name="그림 3">
            <a:extLst>
              <a:ext uri="{FF2B5EF4-FFF2-40B4-BE49-F238E27FC236}">
                <a16:creationId xmlns:a16="http://schemas.microsoft.com/office/drawing/2014/main" id="{AA0D9E27-0C38-4EEF-9D35-66FE9B1E8A06}"/>
              </a:ext>
            </a:extLst>
          </p:cNvPr>
          <p:cNvPicPr>
            <a:picLocks noChangeAspect="1"/>
          </p:cNvPicPr>
          <p:nvPr/>
        </p:nvPicPr>
        <p:blipFill>
          <a:blip r:embed="rId3"/>
          <a:stretch>
            <a:fillRect/>
          </a:stretch>
        </p:blipFill>
        <p:spPr>
          <a:xfrm>
            <a:off x="7004018" y="1308119"/>
            <a:ext cx="4903047" cy="2599036"/>
          </a:xfrm>
          <a:prstGeom prst="rect">
            <a:avLst/>
          </a:prstGeom>
        </p:spPr>
      </p:pic>
      <p:sp>
        <p:nvSpPr>
          <p:cNvPr id="5" name="직사각형 4">
            <a:extLst>
              <a:ext uri="{FF2B5EF4-FFF2-40B4-BE49-F238E27FC236}">
                <a16:creationId xmlns:a16="http://schemas.microsoft.com/office/drawing/2014/main" id="{BE683D01-3A4E-4AC7-BF27-5AF199D856EA}"/>
              </a:ext>
            </a:extLst>
          </p:cNvPr>
          <p:cNvSpPr/>
          <p:nvPr/>
        </p:nvSpPr>
        <p:spPr>
          <a:xfrm>
            <a:off x="8439449" y="3893645"/>
            <a:ext cx="3262432" cy="646331"/>
          </a:xfrm>
          <a:prstGeom prst="rect">
            <a:avLst/>
          </a:prstGeom>
        </p:spPr>
        <p:txBody>
          <a:bodyPr wrap="none">
            <a:spAutoFit/>
          </a:bodyPr>
          <a:lstStyle/>
          <a:p>
            <a:pPr algn="ctr"/>
            <a:r>
              <a:rPr lang="en-US" altLang="ko-KR" dirty="0"/>
              <a:t>2560 x 1536 Pixel</a:t>
            </a:r>
          </a:p>
          <a:p>
            <a:pPr algn="ctr"/>
            <a:r>
              <a:rPr lang="ko-KR" altLang="en-US" dirty="0"/>
              <a:t>Processing Time : 3.293012 </a:t>
            </a:r>
            <a:r>
              <a:rPr lang="ko-KR" altLang="en-US" dirty="0" err="1"/>
              <a:t>s</a:t>
            </a:r>
            <a:endParaRPr lang="ko-KR" altLang="en-US" dirty="0"/>
          </a:p>
        </p:txBody>
      </p:sp>
      <p:sp>
        <p:nvSpPr>
          <p:cNvPr id="6" name="직사각형 5">
            <a:extLst>
              <a:ext uri="{FF2B5EF4-FFF2-40B4-BE49-F238E27FC236}">
                <a16:creationId xmlns:a16="http://schemas.microsoft.com/office/drawing/2014/main" id="{224CB801-7296-4D23-BA3D-D95E8BFDA458}"/>
              </a:ext>
            </a:extLst>
          </p:cNvPr>
          <p:cNvSpPr/>
          <p:nvPr/>
        </p:nvSpPr>
        <p:spPr>
          <a:xfrm>
            <a:off x="6446544" y="5999221"/>
            <a:ext cx="3390672" cy="646331"/>
          </a:xfrm>
          <a:prstGeom prst="rect">
            <a:avLst/>
          </a:prstGeom>
        </p:spPr>
        <p:txBody>
          <a:bodyPr wrap="none">
            <a:spAutoFit/>
          </a:bodyPr>
          <a:lstStyle/>
          <a:p>
            <a:pPr algn="ctr"/>
            <a:r>
              <a:rPr lang="en-US" altLang="ko-KR" dirty="0"/>
              <a:t>2560 x 1536 Pixel</a:t>
            </a:r>
          </a:p>
          <a:p>
            <a:pPr algn="ctr"/>
            <a:r>
              <a:rPr lang="ko-KR" altLang="en-US" dirty="0"/>
              <a:t>Processing Time : 12.230108 </a:t>
            </a:r>
            <a:r>
              <a:rPr lang="ko-KR" altLang="en-US" dirty="0" err="1"/>
              <a:t>s</a:t>
            </a:r>
            <a:endParaRPr lang="ko-KR" altLang="en-US" dirty="0"/>
          </a:p>
        </p:txBody>
      </p:sp>
    </p:spTree>
    <p:extLst>
      <p:ext uri="{BB962C8B-B14F-4D97-AF65-F5344CB8AC3E}">
        <p14:creationId xmlns:p14="http://schemas.microsoft.com/office/powerpoint/2010/main" val="2206353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BCB2849-0A84-486B-A961-D3BD7E60525F}"/>
              </a:ext>
            </a:extLst>
          </p:cNvPr>
          <p:cNvSpPr txBox="1"/>
          <p:nvPr/>
        </p:nvSpPr>
        <p:spPr>
          <a:xfrm>
            <a:off x="568526" y="24328"/>
            <a:ext cx="8551399" cy="830997"/>
          </a:xfrm>
          <a:prstGeom prst="rect">
            <a:avLst/>
          </a:prstGeom>
          <a:noFill/>
        </p:spPr>
        <p:txBody>
          <a:bodyPr wrap="square" rtlCol="0">
            <a:spAutoFit/>
          </a:bodyPr>
          <a:lstStyle/>
          <a:p>
            <a:r>
              <a:rPr lang="en-US" altLang="ko-KR" sz="3000" dirty="0"/>
              <a:t># Roles</a:t>
            </a:r>
            <a:r>
              <a:rPr lang="ko-KR" altLang="en-US" sz="3000" dirty="0"/>
              <a:t> </a:t>
            </a:r>
            <a:r>
              <a:rPr lang="en-US" altLang="ko-KR" sz="3000" dirty="0"/>
              <a:t>of team members</a:t>
            </a:r>
            <a:endParaRPr lang="en-US" altLang="ko-KR" dirty="0"/>
          </a:p>
          <a:p>
            <a:endParaRPr lang="en-US" altLang="ko-KR" dirty="0"/>
          </a:p>
        </p:txBody>
      </p:sp>
      <p:graphicFrame>
        <p:nvGraphicFramePr>
          <p:cNvPr id="5" name="표 4">
            <a:extLst>
              <a:ext uri="{FF2B5EF4-FFF2-40B4-BE49-F238E27FC236}">
                <a16:creationId xmlns:a16="http://schemas.microsoft.com/office/drawing/2014/main" id="{97B8493B-A7A6-477C-84B2-532271956059}"/>
              </a:ext>
            </a:extLst>
          </p:cNvPr>
          <p:cNvGraphicFramePr>
            <a:graphicFrameLocks noGrp="1"/>
          </p:cNvGraphicFramePr>
          <p:nvPr>
            <p:extLst>
              <p:ext uri="{D42A27DB-BD31-4B8C-83A1-F6EECF244321}">
                <p14:modId xmlns:p14="http://schemas.microsoft.com/office/powerpoint/2010/main" val="2918502886"/>
              </p:ext>
            </p:extLst>
          </p:nvPr>
        </p:nvGraphicFramePr>
        <p:xfrm>
          <a:off x="962809" y="855325"/>
          <a:ext cx="10597219" cy="5604196"/>
        </p:xfrm>
        <a:graphic>
          <a:graphicData uri="http://schemas.openxmlformats.org/drawingml/2006/table">
            <a:tbl>
              <a:tblPr firstRow="1" bandRow="1">
                <a:tableStyleId>{BC89EF96-8CEA-46FF-86C4-4CE0E7609802}</a:tableStyleId>
              </a:tblPr>
              <a:tblGrid>
                <a:gridCol w="1813193">
                  <a:extLst>
                    <a:ext uri="{9D8B030D-6E8A-4147-A177-3AD203B41FA5}">
                      <a16:colId xmlns:a16="http://schemas.microsoft.com/office/drawing/2014/main" val="2092303627"/>
                    </a:ext>
                  </a:extLst>
                </a:gridCol>
                <a:gridCol w="4392013">
                  <a:extLst>
                    <a:ext uri="{9D8B030D-6E8A-4147-A177-3AD203B41FA5}">
                      <a16:colId xmlns:a16="http://schemas.microsoft.com/office/drawing/2014/main" val="3160146745"/>
                    </a:ext>
                  </a:extLst>
                </a:gridCol>
                <a:gridCol w="4392013">
                  <a:extLst>
                    <a:ext uri="{9D8B030D-6E8A-4147-A177-3AD203B41FA5}">
                      <a16:colId xmlns:a16="http://schemas.microsoft.com/office/drawing/2014/main" val="3235050176"/>
                    </a:ext>
                  </a:extLst>
                </a:gridCol>
              </a:tblGrid>
              <a:tr h="444969">
                <a:tc>
                  <a:txBody>
                    <a:bodyPr/>
                    <a:lstStyle/>
                    <a:p>
                      <a:pPr algn="ctr" latinLnBrk="1"/>
                      <a:r>
                        <a:rPr lang="en-US" altLang="ko-KR" sz="1800" b="0" kern="1200" dirty="0">
                          <a:solidFill>
                            <a:schemeClr val="tx1"/>
                          </a:solidFill>
                          <a:latin typeface="+mn-lt"/>
                          <a:ea typeface="+mn-ea"/>
                          <a:cs typeface="+mn-cs"/>
                        </a:rPr>
                        <a:t>Name</a:t>
                      </a:r>
                      <a:endParaRPr lang="ko-KR" altLang="en-US" sz="1800" b="0" kern="1200" dirty="0">
                        <a:solidFill>
                          <a:schemeClr val="tx1"/>
                        </a:solidFill>
                        <a:latin typeface="+mn-lt"/>
                        <a:ea typeface="+mn-ea"/>
                        <a:cs typeface="+mn-cs"/>
                      </a:endParaRPr>
                    </a:p>
                  </a:txBody>
                  <a:tcPr anchor="ctr"/>
                </a:tc>
                <a:tc>
                  <a:txBody>
                    <a:bodyPr/>
                    <a:lstStyle/>
                    <a:p>
                      <a:pPr algn="ctr" latinLnBrk="1"/>
                      <a:r>
                        <a:rPr lang="en-US" altLang="ko-KR" b="0" dirty="0"/>
                        <a:t>Common Role</a:t>
                      </a:r>
                    </a:p>
                  </a:txBody>
                  <a:tcPr anchor="ctr"/>
                </a:tc>
                <a:tc>
                  <a:txBody>
                    <a:bodyPr/>
                    <a:lstStyle/>
                    <a:p>
                      <a:pPr algn="ctr" latinLnBrk="1"/>
                      <a:r>
                        <a:rPr lang="en-US" altLang="ko-KR" b="0" dirty="0"/>
                        <a:t>Personal Role</a:t>
                      </a:r>
                      <a:endParaRPr lang="ko-KR" altLang="en-US" b="0" dirty="0"/>
                    </a:p>
                  </a:txBody>
                  <a:tcPr anchor="ctr"/>
                </a:tc>
                <a:extLst>
                  <a:ext uri="{0D108BD9-81ED-4DB2-BD59-A6C34878D82A}">
                    <a16:rowId xmlns:a16="http://schemas.microsoft.com/office/drawing/2014/main" val="3009460085"/>
                  </a:ext>
                </a:extLst>
              </a:tr>
              <a:tr h="1331230">
                <a:tc>
                  <a:txBody>
                    <a:bodyPr/>
                    <a:lstStyle/>
                    <a:p>
                      <a:pPr algn="ctr" latinLnBrk="1"/>
                      <a:r>
                        <a:rPr lang="ko-KR" altLang="en-US" sz="1800" b="0" dirty="0"/>
                        <a:t>김승환</a:t>
                      </a:r>
                      <a:endParaRPr lang="ko-KR" altLang="en-US" b="0" dirty="0">
                        <a:solidFill>
                          <a:schemeClr val="bg1"/>
                        </a:solidFill>
                      </a:endParaRPr>
                    </a:p>
                  </a:txBody>
                  <a:tcPr anchor="ctr"/>
                </a:tc>
                <a:tc rowSpan="4">
                  <a:txBody>
                    <a:bodyPr/>
                    <a:lstStyle/>
                    <a:p>
                      <a:pPr algn="ctr" latinLnBrk="1"/>
                      <a:r>
                        <a:rPr lang="en-US" altLang="ko-KR" b="0" dirty="0"/>
                        <a:t>Collect Data,</a:t>
                      </a:r>
                      <a:r>
                        <a:rPr lang="ko-KR" altLang="en-US" b="0" dirty="0"/>
                        <a:t> </a:t>
                      </a:r>
                      <a:r>
                        <a:rPr lang="en-US" altLang="ko-KR" b="0" dirty="0"/>
                        <a:t>ROI</a:t>
                      </a:r>
                      <a:r>
                        <a:rPr lang="ko-KR" altLang="en-US" b="0" dirty="0"/>
                        <a:t> </a:t>
                      </a:r>
                      <a:r>
                        <a:rPr lang="en-US" altLang="ko-KR" b="0" dirty="0"/>
                        <a:t>Crop</a:t>
                      </a:r>
                    </a:p>
                  </a:txBody>
                  <a:tcPr anchor="ctr"/>
                </a:tc>
                <a:tc>
                  <a:txBody>
                    <a:bodyPr/>
                    <a:lstStyle/>
                    <a:p>
                      <a:pPr algn="l" latinLnBrk="1"/>
                      <a:r>
                        <a:rPr lang="en-US" altLang="ko-KR" b="0" dirty="0"/>
                        <a:t>-Training classifier</a:t>
                      </a:r>
                    </a:p>
                    <a:p>
                      <a:pPr algn="l" latinLnBrk="1"/>
                      <a:r>
                        <a:rPr lang="en-US" altLang="ko-KR" b="0" dirty="0"/>
                        <a:t>-Create Report</a:t>
                      </a:r>
                    </a:p>
                    <a:p>
                      <a:pPr algn="l" latinLnBrk="1"/>
                      <a:r>
                        <a:rPr lang="en-US" altLang="ko-KR" b="0" dirty="0"/>
                        <a:t>-Evaluation</a:t>
                      </a:r>
                      <a:endParaRPr lang="ko-KR" altLang="en-US" b="0" dirty="0"/>
                    </a:p>
                  </a:txBody>
                  <a:tcPr anchor="ctr"/>
                </a:tc>
                <a:extLst>
                  <a:ext uri="{0D108BD9-81ED-4DB2-BD59-A6C34878D82A}">
                    <a16:rowId xmlns:a16="http://schemas.microsoft.com/office/drawing/2014/main" val="842657627"/>
                  </a:ext>
                </a:extLst>
              </a:tr>
              <a:tr h="133123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b="0" dirty="0"/>
                        <a:t>배동현</a:t>
                      </a:r>
                    </a:p>
                  </a:txBody>
                  <a:tcPr anchor="ctr"/>
                </a:tc>
                <a:tc vMerge="1">
                  <a:txBody>
                    <a:bodyPr/>
                    <a:lstStyle/>
                    <a:p>
                      <a:pPr latinLnBrk="1"/>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-Training classifier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-Create Report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-Evaluation</a:t>
                      </a:r>
                      <a:endParaRPr lang="ko-KR" altLang="en-US" b="0" dirty="0"/>
                    </a:p>
                  </a:txBody>
                  <a:tcPr anchor="ctr"/>
                </a:tc>
                <a:extLst>
                  <a:ext uri="{0D108BD9-81ED-4DB2-BD59-A6C34878D82A}">
                    <a16:rowId xmlns:a16="http://schemas.microsoft.com/office/drawing/2014/main" val="4113194215"/>
                  </a:ext>
                </a:extLst>
              </a:tr>
              <a:tr h="116553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800" b="0" dirty="0"/>
                        <a:t>이승은</a:t>
                      </a:r>
                      <a:endParaRPr lang="ko-KR" altLang="en-US" b="0" dirty="0"/>
                    </a:p>
                  </a:txBody>
                  <a:tcPr anchor="ctr"/>
                </a:tc>
                <a:tc vMerge="1">
                  <a:txBody>
                    <a:bodyPr/>
                    <a:lstStyle/>
                    <a:p>
                      <a:pPr latinLnBrk="1"/>
                      <a:endParaRPr lang="ko-KR" altLang="en-US" dirty="0"/>
                    </a:p>
                  </a:txBody>
                  <a:tcPr/>
                </a:tc>
                <a:tc>
                  <a:txBody>
                    <a:bodyPr/>
                    <a:lstStyle/>
                    <a:p>
                      <a:pPr algn="l" latinLnBrk="1"/>
                      <a:r>
                        <a:rPr lang="en-US" altLang="ko-KR" b="0" dirty="0"/>
                        <a:t>-Create Report</a:t>
                      </a:r>
                    </a:p>
                    <a:p>
                      <a:pPr algn="l" latinLnBrk="1"/>
                      <a:r>
                        <a:rPr lang="en-US" altLang="ko-KR" b="0" dirty="0"/>
                        <a:t>-Evaluation</a:t>
                      </a:r>
                      <a:endParaRPr lang="ko-KR" altLang="en-US" b="0" dirty="0"/>
                    </a:p>
                  </a:txBody>
                  <a:tcPr anchor="ctr"/>
                </a:tc>
                <a:extLst>
                  <a:ext uri="{0D108BD9-81ED-4DB2-BD59-A6C34878D82A}">
                    <a16:rowId xmlns:a16="http://schemas.microsoft.com/office/drawing/2014/main" val="1340526749"/>
                  </a:ext>
                </a:extLst>
              </a:tr>
              <a:tr h="133123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t>Reader</a:t>
                      </a: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b="0" dirty="0"/>
                        <a:t>황성현</a:t>
                      </a:r>
                    </a:p>
                  </a:txBody>
                  <a:tcPr anchor="ctr"/>
                </a:tc>
                <a:tc vMerge="1">
                  <a:txBody>
                    <a:bodyPr/>
                    <a:lstStyle/>
                    <a:p>
                      <a:pPr latinLnBrk="1"/>
                      <a:endParaRPr lang="ko-KR" altLang="en-US" dirty="0"/>
                    </a:p>
                  </a:txBody>
                  <a:tcPr/>
                </a:tc>
                <a:tc>
                  <a:txBody>
                    <a:bodyPr/>
                    <a:lstStyle/>
                    <a:p>
                      <a:pPr algn="l" latinLnBrk="1"/>
                      <a:r>
                        <a:rPr lang="en-US" altLang="ko-KR" b="0" dirty="0"/>
                        <a:t>-GUI Programming by QT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-Create Report</a:t>
                      </a:r>
                      <a:endParaRPr lang="ko-KR" altLang="en-US" b="0" dirty="0"/>
                    </a:p>
                  </a:txBody>
                  <a:tcPr anchor="ctr"/>
                </a:tc>
                <a:extLst>
                  <a:ext uri="{0D108BD9-81ED-4DB2-BD59-A6C34878D82A}">
                    <a16:rowId xmlns:a16="http://schemas.microsoft.com/office/drawing/2014/main" val="3577346919"/>
                  </a:ext>
                </a:extLst>
              </a:tr>
            </a:tbl>
          </a:graphicData>
        </a:graphic>
      </p:graphicFrame>
    </p:spTree>
    <p:extLst>
      <p:ext uri="{BB962C8B-B14F-4D97-AF65-F5344CB8AC3E}">
        <p14:creationId xmlns:p14="http://schemas.microsoft.com/office/powerpoint/2010/main" val="1212356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DDF142-FA9F-4E36-9AD9-8EF88D5D26E9}"/>
              </a:ext>
            </a:extLst>
          </p:cNvPr>
          <p:cNvSpPr txBox="1"/>
          <p:nvPr/>
        </p:nvSpPr>
        <p:spPr>
          <a:xfrm>
            <a:off x="671804" y="326571"/>
            <a:ext cx="3806890" cy="646331"/>
          </a:xfrm>
          <a:prstGeom prst="rect">
            <a:avLst/>
          </a:prstGeom>
          <a:noFill/>
        </p:spPr>
        <p:txBody>
          <a:bodyPr wrap="square" rtlCol="0">
            <a:spAutoFit/>
          </a:bodyPr>
          <a:lstStyle/>
          <a:p>
            <a:r>
              <a:rPr lang="en-US" altLang="ko-KR" dirty="0"/>
              <a:t>Date : 6 / 6	</a:t>
            </a:r>
            <a:r>
              <a:rPr lang="en-US" altLang="ko-KR" sz="1400" dirty="0"/>
              <a:t>(17:00 ~ 03:00)</a:t>
            </a:r>
            <a:r>
              <a:rPr lang="en-US" altLang="ko-KR" dirty="0"/>
              <a:t>	</a:t>
            </a:r>
          </a:p>
          <a:p>
            <a:r>
              <a:rPr lang="en-US" altLang="ko-KR" dirty="0"/>
              <a:t>Location : ICE CAFE</a:t>
            </a:r>
            <a:endParaRPr lang="ko-KR" altLang="en-US" dirty="0"/>
          </a:p>
        </p:txBody>
      </p:sp>
      <p:cxnSp>
        <p:nvCxnSpPr>
          <p:cNvPr id="8" name="직선 연결선 7">
            <a:extLst>
              <a:ext uri="{FF2B5EF4-FFF2-40B4-BE49-F238E27FC236}">
                <a16:creationId xmlns:a16="http://schemas.microsoft.com/office/drawing/2014/main" id="{2BEA5643-CF4B-4837-863F-2ED14D28E948}"/>
              </a:ext>
            </a:extLst>
          </p:cNvPr>
          <p:cNvCxnSpPr/>
          <p:nvPr/>
        </p:nvCxnSpPr>
        <p:spPr>
          <a:xfrm>
            <a:off x="746449" y="1075539"/>
            <a:ext cx="264989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05683D47-2CB6-4922-BDF1-1A0992EC5BCD}"/>
              </a:ext>
            </a:extLst>
          </p:cNvPr>
          <p:cNvSpPr/>
          <p:nvPr/>
        </p:nvSpPr>
        <p:spPr>
          <a:xfrm>
            <a:off x="572277" y="1486587"/>
            <a:ext cx="4005943" cy="4524315"/>
          </a:xfrm>
          <a:prstGeom prst="rect">
            <a:avLst/>
          </a:prstGeom>
        </p:spPr>
        <p:txBody>
          <a:bodyPr wrap="square">
            <a:spAutoFit/>
          </a:bodyPr>
          <a:lstStyle/>
          <a:p>
            <a:r>
              <a:rPr lang="en-US" altLang="ko-KR" dirty="0"/>
              <a:t> we collected positive and negative datasets for training in website.</a:t>
            </a:r>
          </a:p>
          <a:p>
            <a:r>
              <a:rPr lang="en-US" altLang="ko-KR" dirty="0"/>
              <a:t>And then we took some pictures for a challenge for our tasks.(Part of face detection and Human detection)</a:t>
            </a:r>
          </a:p>
          <a:p>
            <a:endParaRPr lang="en-US" altLang="ko-KR" dirty="0"/>
          </a:p>
          <a:p>
            <a:r>
              <a:rPr lang="en-US" altLang="ko-KR" dirty="0"/>
              <a:t>First, we tried to run cascade classifier by using LBP. and we can get some normal result for detecting object.</a:t>
            </a:r>
          </a:p>
          <a:p>
            <a:endParaRPr lang="en-US" altLang="ko-KR" dirty="0"/>
          </a:p>
          <a:p>
            <a:r>
              <a:rPr lang="en-US" altLang="ko-KR" dirty="0"/>
              <a:t>And we run cascade training by using HAAR. Because It takes much time over 20 hours.  </a:t>
            </a:r>
          </a:p>
          <a:p>
            <a:endParaRPr lang="en-US" altLang="ko-KR" dirty="0"/>
          </a:p>
          <a:p>
            <a:endParaRPr lang="en-US" altLang="ko-KR" dirty="0"/>
          </a:p>
        </p:txBody>
      </p:sp>
      <p:pic>
        <p:nvPicPr>
          <p:cNvPr id="6" name="그림 5" descr="실내, 바닥, 천장, 남자이(가) 표시된 사진&#10;&#10;자동 생성된 설명">
            <a:extLst>
              <a:ext uri="{FF2B5EF4-FFF2-40B4-BE49-F238E27FC236}">
                <a16:creationId xmlns:a16="http://schemas.microsoft.com/office/drawing/2014/main" id="{E858A378-C0FB-4ACE-B097-FE2340B6B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296" y="190501"/>
            <a:ext cx="2807487" cy="3743316"/>
          </a:xfrm>
          <a:prstGeom prst="rect">
            <a:avLst/>
          </a:prstGeom>
        </p:spPr>
      </p:pic>
      <p:pic>
        <p:nvPicPr>
          <p:cNvPr id="9" name="그림 8" descr="천장, 실내, 바닥, 남자이(가) 표시된 사진&#10;&#10;자동 생성된 설명">
            <a:extLst>
              <a:ext uri="{FF2B5EF4-FFF2-40B4-BE49-F238E27FC236}">
                <a16:creationId xmlns:a16="http://schemas.microsoft.com/office/drawing/2014/main" id="{F0A1A04A-1C7A-4320-96AA-DD80A48CC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203" y="190500"/>
            <a:ext cx="2807487" cy="3743316"/>
          </a:xfrm>
          <a:prstGeom prst="rect">
            <a:avLst/>
          </a:prstGeom>
        </p:spPr>
      </p:pic>
      <p:pic>
        <p:nvPicPr>
          <p:cNvPr id="12" name="그림 11" descr="실내, 바닥, 천장, 벽이(가) 표시된 사진&#10;&#10;자동 생성된 설명">
            <a:extLst>
              <a:ext uri="{FF2B5EF4-FFF2-40B4-BE49-F238E27FC236}">
                <a16:creationId xmlns:a16="http://schemas.microsoft.com/office/drawing/2014/main" id="{68648E1E-7397-4883-A0A3-77A98828E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396" y="3076575"/>
            <a:ext cx="2693194" cy="3590924"/>
          </a:xfrm>
          <a:prstGeom prst="rect">
            <a:avLst/>
          </a:prstGeom>
        </p:spPr>
      </p:pic>
    </p:spTree>
    <p:extLst>
      <p:ext uri="{BB962C8B-B14F-4D97-AF65-F5344CB8AC3E}">
        <p14:creationId xmlns:p14="http://schemas.microsoft.com/office/powerpoint/2010/main" val="351812441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DDF142-FA9F-4E36-9AD9-8EF88D5D26E9}"/>
              </a:ext>
            </a:extLst>
          </p:cNvPr>
          <p:cNvSpPr txBox="1"/>
          <p:nvPr/>
        </p:nvSpPr>
        <p:spPr>
          <a:xfrm>
            <a:off x="671804" y="326571"/>
            <a:ext cx="3806890" cy="646331"/>
          </a:xfrm>
          <a:prstGeom prst="rect">
            <a:avLst/>
          </a:prstGeom>
          <a:noFill/>
        </p:spPr>
        <p:txBody>
          <a:bodyPr wrap="square" rtlCol="0">
            <a:spAutoFit/>
          </a:bodyPr>
          <a:lstStyle/>
          <a:p>
            <a:r>
              <a:rPr lang="en-US" altLang="ko-KR" dirty="0"/>
              <a:t>Date : 6 / 9	</a:t>
            </a:r>
            <a:r>
              <a:rPr lang="en-US" altLang="ko-KR" sz="1400" dirty="0"/>
              <a:t>(15:00 ~ tomorrow 05:00)</a:t>
            </a:r>
            <a:endParaRPr lang="en-US" altLang="ko-KR" dirty="0"/>
          </a:p>
          <a:p>
            <a:r>
              <a:rPr lang="en-US" altLang="ko-KR" dirty="0"/>
              <a:t>Location : HI-TECH-424</a:t>
            </a:r>
            <a:endParaRPr lang="ko-KR" altLang="en-US" dirty="0"/>
          </a:p>
        </p:txBody>
      </p:sp>
      <p:cxnSp>
        <p:nvCxnSpPr>
          <p:cNvPr id="8" name="직선 연결선 7">
            <a:extLst>
              <a:ext uri="{FF2B5EF4-FFF2-40B4-BE49-F238E27FC236}">
                <a16:creationId xmlns:a16="http://schemas.microsoft.com/office/drawing/2014/main" id="{2BEA5643-CF4B-4837-863F-2ED14D28E948}"/>
              </a:ext>
            </a:extLst>
          </p:cNvPr>
          <p:cNvCxnSpPr/>
          <p:nvPr/>
        </p:nvCxnSpPr>
        <p:spPr>
          <a:xfrm>
            <a:off x="746449" y="1075539"/>
            <a:ext cx="264989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05683D47-2CB6-4922-BDF1-1A0992EC5BCD}"/>
              </a:ext>
            </a:extLst>
          </p:cNvPr>
          <p:cNvSpPr/>
          <p:nvPr/>
        </p:nvSpPr>
        <p:spPr>
          <a:xfrm>
            <a:off x="572277" y="1486587"/>
            <a:ext cx="4005943" cy="4247317"/>
          </a:xfrm>
          <a:prstGeom prst="rect">
            <a:avLst/>
          </a:prstGeom>
        </p:spPr>
        <p:txBody>
          <a:bodyPr wrap="square">
            <a:spAutoFit/>
          </a:bodyPr>
          <a:lstStyle/>
          <a:p>
            <a:r>
              <a:rPr lang="en-US" altLang="ko-KR" dirty="0"/>
              <a:t> Finally we opened our *.xml  source file in the visual studio for testing our program is doing well.</a:t>
            </a:r>
          </a:p>
          <a:p>
            <a:endParaRPr lang="en-US" altLang="ko-KR" dirty="0"/>
          </a:p>
          <a:p>
            <a:r>
              <a:rPr lang="en-US" altLang="ko-KR" dirty="0"/>
              <a:t>Some of files are good, and few are not good. We modified our sample for good result of cascade training.</a:t>
            </a:r>
          </a:p>
          <a:p>
            <a:endParaRPr lang="en-US" altLang="ko-KR" dirty="0"/>
          </a:p>
          <a:p>
            <a:r>
              <a:rPr lang="en-US" altLang="ko-KR" dirty="0"/>
              <a:t>During waiting time for modified *.xml file, we make some presentation file for our report.</a:t>
            </a:r>
          </a:p>
          <a:p>
            <a:endParaRPr lang="en-US" altLang="ko-KR" dirty="0"/>
          </a:p>
          <a:p>
            <a:r>
              <a:rPr lang="en-US" altLang="ko-KR" dirty="0"/>
              <a:t>Finally we can get good *.xml source file and we did all of challenge and report that in our ppt.</a:t>
            </a:r>
          </a:p>
        </p:txBody>
      </p:sp>
      <p:pic>
        <p:nvPicPr>
          <p:cNvPr id="6" name="그림 5">
            <a:extLst>
              <a:ext uri="{FF2B5EF4-FFF2-40B4-BE49-F238E27FC236}">
                <a16:creationId xmlns:a16="http://schemas.microsoft.com/office/drawing/2014/main" id="{594D9A07-9E9E-4587-B3AC-2626F491CA93}"/>
              </a:ext>
            </a:extLst>
          </p:cNvPr>
          <p:cNvPicPr>
            <a:picLocks noChangeAspect="1"/>
          </p:cNvPicPr>
          <p:nvPr/>
        </p:nvPicPr>
        <p:blipFill>
          <a:blip r:embed="rId2"/>
          <a:stretch>
            <a:fillRect/>
          </a:stretch>
        </p:blipFill>
        <p:spPr>
          <a:xfrm rot="10800000">
            <a:off x="4727575" y="137995"/>
            <a:ext cx="7245350" cy="5434013"/>
          </a:xfrm>
          <a:prstGeom prst="rect">
            <a:avLst/>
          </a:prstGeom>
        </p:spPr>
      </p:pic>
    </p:spTree>
    <p:extLst>
      <p:ext uri="{BB962C8B-B14F-4D97-AF65-F5344CB8AC3E}">
        <p14:creationId xmlns:p14="http://schemas.microsoft.com/office/powerpoint/2010/main" val="272329483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EF94F18-DBB8-4764-8C1B-B0B970BD5EDB}"/>
              </a:ext>
            </a:extLst>
          </p:cNvPr>
          <p:cNvSpPr txBox="1"/>
          <p:nvPr/>
        </p:nvSpPr>
        <p:spPr>
          <a:xfrm>
            <a:off x="527287" y="28656"/>
            <a:ext cx="10734762" cy="1015663"/>
          </a:xfrm>
          <a:prstGeom prst="rect">
            <a:avLst/>
          </a:prstGeom>
          <a:noFill/>
        </p:spPr>
        <p:txBody>
          <a:bodyPr wrap="square" rtlCol="0">
            <a:spAutoFit/>
          </a:bodyPr>
          <a:lstStyle/>
          <a:p>
            <a:r>
              <a:rPr lang="en-US" altLang="ko-KR" sz="4400" dirty="0"/>
              <a:t>#Problem 1.</a:t>
            </a:r>
            <a:r>
              <a:rPr lang="en-US" altLang="ko-KR" sz="2000" dirty="0"/>
              <a:t>(Face Detection)</a:t>
            </a:r>
          </a:p>
          <a:p>
            <a:r>
              <a:rPr lang="en-US" altLang="ko-KR" sz="1600" dirty="0"/>
              <a:t>Dataset</a:t>
            </a:r>
            <a:endParaRPr lang="ko-KR" altLang="en-US" sz="4400" dirty="0"/>
          </a:p>
        </p:txBody>
      </p:sp>
      <p:pic>
        <p:nvPicPr>
          <p:cNvPr id="7" name="그림 6">
            <a:extLst>
              <a:ext uri="{FF2B5EF4-FFF2-40B4-BE49-F238E27FC236}">
                <a16:creationId xmlns:a16="http://schemas.microsoft.com/office/drawing/2014/main" id="{758ADFD1-D4FF-4B08-9729-8E524A39BFED}"/>
              </a:ext>
            </a:extLst>
          </p:cNvPr>
          <p:cNvPicPr>
            <a:picLocks noChangeAspect="1"/>
          </p:cNvPicPr>
          <p:nvPr/>
        </p:nvPicPr>
        <p:blipFill>
          <a:blip r:embed="rId2"/>
          <a:stretch>
            <a:fillRect/>
          </a:stretch>
        </p:blipFill>
        <p:spPr>
          <a:xfrm>
            <a:off x="628262" y="1290423"/>
            <a:ext cx="7312090" cy="3270296"/>
          </a:xfrm>
          <a:prstGeom prst="rect">
            <a:avLst/>
          </a:prstGeom>
        </p:spPr>
      </p:pic>
      <p:graphicFrame>
        <p:nvGraphicFramePr>
          <p:cNvPr id="8" name="표 7">
            <a:extLst>
              <a:ext uri="{FF2B5EF4-FFF2-40B4-BE49-F238E27FC236}">
                <a16:creationId xmlns:a16="http://schemas.microsoft.com/office/drawing/2014/main" id="{17C90BF5-20B9-4E03-8CAC-EFF771478B93}"/>
              </a:ext>
            </a:extLst>
          </p:cNvPr>
          <p:cNvGraphicFramePr>
            <a:graphicFrameLocks noGrp="1"/>
          </p:cNvGraphicFramePr>
          <p:nvPr>
            <p:extLst>
              <p:ext uri="{D42A27DB-BD31-4B8C-83A1-F6EECF244321}">
                <p14:modId xmlns:p14="http://schemas.microsoft.com/office/powerpoint/2010/main" val="3124544319"/>
              </p:ext>
            </p:extLst>
          </p:nvPr>
        </p:nvGraphicFramePr>
        <p:xfrm>
          <a:off x="8084457" y="1290422"/>
          <a:ext cx="3905380" cy="3270295"/>
        </p:xfrm>
        <a:graphic>
          <a:graphicData uri="http://schemas.openxmlformats.org/drawingml/2006/table">
            <a:tbl>
              <a:tblPr bandRow="1">
                <a:tableStyleId>{125E5076-3810-47DD-B79F-674D7AD40C01}</a:tableStyleId>
              </a:tblPr>
              <a:tblGrid>
                <a:gridCol w="1952690">
                  <a:extLst>
                    <a:ext uri="{9D8B030D-6E8A-4147-A177-3AD203B41FA5}">
                      <a16:colId xmlns:a16="http://schemas.microsoft.com/office/drawing/2014/main" val="2222585342"/>
                    </a:ext>
                  </a:extLst>
                </a:gridCol>
                <a:gridCol w="1952690">
                  <a:extLst>
                    <a:ext uri="{9D8B030D-6E8A-4147-A177-3AD203B41FA5}">
                      <a16:colId xmlns:a16="http://schemas.microsoft.com/office/drawing/2014/main" val="3604261514"/>
                    </a:ext>
                  </a:extLst>
                </a:gridCol>
              </a:tblGrid>
              <a:tr h="467185">
                <a:tc>
                  <a:txBody>
                    <a:bodyPr/>
                    <a:lstStyle/>
                    <a:p>
                      <a:pPr latinLnBrk="1"/>
                      <a:r>
                        <a:rPr lang="en-US" altLang="ko-KR" sz="1600" kern="1200" spc="10" dirty="0"/>
                        <a:t># of Positive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2210</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91701578"/>
                  </a:ext>
                </a:extLst>
              </a:tr>
              <a:tr h="467185">
                <a:tc>
                  <a:txBody>
                    <a:bodyPr/>
                    <a:lstStyle/>
                    <a:p>
                      <a:pPr latinLnBrk="1"/>
                      <a:r>
                        <a:rPr lang="en-US" altLang="ko-KR" sz="1600" kern="1200" spc="10" dirty="0"/>
                        <a:t># of Negative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21090</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78722495"/>
                  </a:ext>
                </a:extLst>
              </a:tr>
              <a:tr h="467185">
                <a:tc>
                  <a:txBody>
                    <a:bodyPr/>
                    <a:lstStyle/>
                    <a:p>
                      <a:pPr latinLnBrk="1"/>
                      <a:r>
                        <a:rPr lang="en-US" altLang="ko-KR" sz="1600" kern="1200" spc="10" dirty="0"/>
                        <a:t>Width</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24</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21472584"/>
                  </a:ext>
                </a:extLst>
              </a:tr>
              <a:tr h="467185">
                <a:tc>
                  <a:txBody>
                    <a:bodyPr/>
                    <a:lstStyle/>
                    <a:p>
                      <a:pPr latinLnBrk="1"/>
                      <a:r>
                        <a:rPr lang="en-US" altLang="ko-KR" sz="1600" kern="1200" spc="10" dirty="0"/>
                        <a:t>Height</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24</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08628189"/>
                  </a:ext>
                </a:extLst>
              </a:tr>
              <a:tr h="467185">
                <a:tc>
                  <a:txBody>
                    <a:bodyPr/>
                    <a:lstStyle/>
                    <a:p>
                      <a:pPr latinLnBrk="1"/>
                      <a:r>
                        <a:rPr lang="en-US" altLang="ko-KR" sz="1600" kern="1200" spc="10" dirty="0"/>
                        <a:t># of Stage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14</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5337958"/>
                  </a:ext>
                </a:extLst>
              </a:tr>
              <a:tr h="467185">
                <a:tc>
                  <a:txBody>
                    <a:bodyPr/>
                    <a:lstStyle/>
                    <a:p>
                      <a:pPr latinLnBrk="1"/>
                      <a:r>
                        <a:rPr lang="en-US" altLang="ko-KR" sz="1600" kern="1200" spc="10" dirty="0"/>
                        <a:t>Image Usage(%)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85</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81445172"/>
                  </a:ext>
                </a:extLst>
              </a:tr>
              <a:tr h="467185">
                <a:tc>
                  <a:txBody>
                    <a:bodyPr/>
                    <a:lstStyle/>
                    <a:p>
                      <a:pPr latinLnBrk="1"/>
                      <a:r>
                        <a:rPr lang="en-US" altLang="ko-KR" sz="1600" kern="1200" spc="10" dirty="0"/>
                        <a:t>Feature Type</a:t>
                      </a:r>
                      <a:endParaRPr lang="ko-KR" altLang="en-US" sz="1600" kern="1200" spc="10" dirty="0">
                        <a:solidFill>
                          <a:schemeClr val="tx1">
                            <a:lumMod val="75000"/>
                          </a:schemeClr>
                        </a:solidFill>
                        <a:latin typeface="+mn-lt"/>
                        <a:ea typeface="+mn-ea"/>
                        <a:cs typeface="+mn-cs"/>
                      </a:endParaRPr>
                    </a:p>
                  </a:txBody>
                  <a:tcPr>
                    <a:lnR w="12700" cap="flat" cmpd="sng" algn="ctr">
                      <a:solidFill>
                        <a:schemeClr val="tx1"/>
                      </a:solidFill>
                      <a:prstDash val="solid"/>
                      <a:round/>
                      <a:headEnd type="none" w="med" len="med"/>
                      <a:tailEnd type="none" w="med" len="med"/>
                    </a:lnR>
                  </a:tcPr>
                </a:tc>
                <a:tc>
                  <a:txBody>
                    <a:bodyPr/>
                    <a:lstStyle/>
                    <a:p>
                      <a:pPr algn="ctr" latinLnBrk="1"/>
                      <a:r>
                        <a:rPr lang="en-US" altLang="ko-KR" sz="1600" kern="1200" spc="10" dirty="0">
                          <a:solidFill>
                            <a:schemeClr val="lt1"/>
                          </a:solidFill>
                          <a:latin typeface="+mn-lt"/>
                          <a:ea typeface="+mn-ea"/>
                          <a:cs typeface="+mn-cs"/>
                        </a:rPr>
                        <a:t>HAAR</a:t>
                      </a:r>
                      <a:endParaRPr lang="ko-KR" altLang="en-US" sz="1600" kern="1200" spc="1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73127249"/>
                  </a:ext>
                </a:extLst>
              </a:tr>
            </a:tbl>
          </a:graphicData>
        </a:graphic>
      </p:graphicFrame>
      <p:sp>
        <p:nvSpPr>
          <p:cNvPr id="11" name="TextBox 10">
            <a:extLst>
              <a:ext uri="{FF2B5EF4-FFF2-40B4-BE49-F238E27FC236}">
                <a16:creationId xmlns:a16="http://schemas.microsoft.com/office/drawing/2014/main" id="{73B2C766-CE27-4EC0-B60F-5BB1231E50F3}"/>
              </a:ext>
            </a:extLst>
          </p:cNvPr>
          <p:cNvSpPr txBox="1"/>
          <p:nvPr/>
        </p:nvSpPr>
        <p:spPr>
          <a:xfrm>
            <a:off x="628262" y="4560717"/>
            <a:ext cx="5150392" cy="2232086"/>
          </a:xfrm>
          <a:prstGeom prst="rect">
            <a:avLst/>
          </a:prstGeom>
          <a:noFill/>
        </p:spPr>
        <p:txBody>
          <a:bodyPr wrap="square" rtlCol="0">
            <a:spAutoFit/>
          </a:bodyPr>
          <a:lstStyle/>
          <a:p>
            <a:pPr>
              <a:lnSpc>
                <a:spcPct val="150000"/>
              </a:lnSpc>
            </a:pPr>
            <a:r>
              <a:rPr lang="en-US" altLang="ko-KR" sz="1400" b="1" dirty="0"/>
              <a:t>Source</a:t>
            </a:r>
          </a:p>
          <a:p>
            <a:pPr marL="285750" indent="-285750">
              <a:lnSpc>
                <a:spcPct val="150000"/>
              </a:lnSpc>
              <a:buFontTx/>
              <a:buChar char="-"/>
            </a:pPr>
            <a:r>
              <a:rPr lang="en-US" altLang="ko-KR" sz="1000" dirty="0">
                <a:hlinkClick r:id="rId3"/>
              </a:rPr>
              <a:t>http://zeus.robots.ox.ac.uk/vgg_face2/</a:t>
            </a:r>
            <a:endParaRPr lang="en-US" altLang="ko-KR" sz="1000" dirty="0"/>
          </a:p>
          <a:p>
            <a:pPr marL="285750" indent="-285750">
              <a:lnSpc>
                <a:spcPct val="150000"/>
              </a:lnSpc>
              <a:buFontTx/>
              <a:buChar char="-"/>
            </a:pPr>
            <a:r>
              <a:rPr lang="en-US" altLang="ko-KR" sz="1000" dirty="0">
                <a:hlinkClick r:id="rId4"/>
              </a:rPr>
              <a:t>http://pascal.inrialpes.fr/data/human/</a:t>
            </a:r>
            <a:endParaRPr lang="en-US" altLang="ko-KR" sz="1000" dirty="0"/>
          </a:p>
          <a:p>
            <a:pPr marL="285750" indent="-285750">
              <a:lnSpc>
                <a:spcPct val="150000"/>
              </a:lnSpc>
              <a:buFontTx/>
              <a:buChar char="-"/>
            </a:pPr>
            <a:r>
              <a:rPr lang="en-US" altLang="ko-KR" sz="1000" dirty="0">
                <a:hlinkClick r:id="rId5"/>
              </a:rPr>
              <a:t>https://drive.google.com/open?id=1cy2hma1uDiBKbeRXeBz6AMyg8M708vRx </a:t>
            </a:r>
            <a:endParaRPr lang="en-US" altLang="ko-KR" sz="1000" dirty="0"/>
          </a:p>
          <a:p>
            <a:pPr marL="285750" indent="-285750">
              <a:lnSpc>
                <a:spcPct val="150000"/>
              </a:lnSpc>
              <a:buFontTx/>
              <a:buChar char="-"/>
            </a:pPr>
            <a:r>
              <a:rPr lang="en-US" altLang="ko-KR" sz="1000" dirty="0">
                <a:hlinkClick r:id="rId6"/>
              </a:rPr>
              <a:t>https://www.shutterstock.com</a:t>
            </a:r>
            <a:endParaRPr lang="en-US" altLang="ko-KR" sz="1000" dirty="0"/>
          </a:p>
          <a:p>
            <a:pPr marL="285750" indent="-285750">
              <a:lnSpc>
                <a:spcPct val="150000"/>
              </a:lnSpc>
              <a:buFontTx/>
              <a:buChar char="-"/>
            </a:pPr>
            <a:r>
              <a:rPr lang="en-US" altLang="ko-KR" sz="1000" dirty="0">
                <a:hlinkClick r:id="rId7"/>
              </a:rPr>
              <a:t>https://www.unsplash.com</a:t>
            </a:r>
            <a:endParaRPr lang="en-US" altLang="ko-KR" sz="1000" dirty="0"/>
          </a:p>
          <a:p>
            <a:pPr marL="285750" indent="-285750">
              <a:lnSpc>
                <a:spcPct val="150000"/>
              </a:lnSpc>
              <a:buFontTx/>
              <a:buChar char="-"/>
            </a:pPr>
            <a:r>
              <a:rPr lang="en-US" altLang="ko-KR" sz="1000" dirty="0">
                <a:hlinkClick r:id="rId8"/>
              </a:rPr>
              <a:t>https://www.kaggle.com/</a:t>
            </a:r>
            <a:endParaRPr lang="en-US" altLang="ko-KR" sz="1000" dirty="0"/>
          </a:p>
          <a:p>
            <a:pPr marL="285750" indent="-285750">
              <a:lnSpc>
                <a:spcPct val="150000"/>
              </a:lnSpc>
              <a:buFontTx/>
              <a:buChar char="-"/>
            </a:pPr>
            <a:r>
              <a:rPr lang="en-US" altLang="ko-KR" sz="1000" dirty="0">
                <a:hlinkClick r:id="rId9"/>
              </a:rPr>
              <a:t>https://www.google.com</a:t>
            </a:r>
            <a:endParaRPr lang="en-US" altLang="ko-KR" sz="1000" dirty="0"/>
          </a:p>
          <a:p>
            <a:pPr marL="285750" indent="-285750">
              <a:lnSpc>
                <a:spcPct val="150000"/>
              </a:lnSpc>
              <a:buFontTx/>
              <a:buChar char="-"/>
            </a:pPr>
            <a:r>
              <a:rPr lang="en-US" altLang="ko-KR" sz="1000" dirty="0"/>
              <a:t>Our Photo</a:t>
            </a:r>
          </a:p>
        </p:txBody>
      </p:sp>
    </p:spTree>
    <p:extLst>
      <p:ext uri="{BB962C8B-B14F-4D97-AF65-F5344CB8AC3E}">
        <p14:creationId xmlns:p14="http://schemas.microsoft.com/office/powerpoint/2010/main" val="4237885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3730EC29-9145-4B8B-BD57-CB16235342DA}"/>
              </a:ext>
            </a:extLst>
          </p:cNvPr>
          <p:cNvPicPr>
            <a:picLocks noChangeAspect="1"/>
          </p:cNvPicPr>
          <p:nvPr/>
        </p:nvPicPr>
        <p:blipFill rotWithShape="1">
          <a:blip r:embed="rId3"/>
          <a:srcRect l="-192" t="-1582" r="-200" b="274"/>
          <a:stretch/>
        </p:blipFill>
        <p:spPr>
          <a:xfrm>
            <a:off x="3200334" y="1654344"/>
            <a:ext cx="3168263" cy="2651679"/>
          </a:xfrm>
          <a:prstGeom prst="rect">
            <a:avLst/>
          </a:prstGeom>
        </p:spPr>
      </p:pic>
      <p:pic>
        <p:nvPicPr>
          <p:cNvPr id="10" name="그림 9">
            <a:extLst>
              <a:ext uri="{FF2B5EF4-FFF2-40B4-BE49-F238E27FC236}">
                <a16:creationId xmlns:a16="http://schemas.microsoft.com/office/drawing/2014/main" id="{20452A2D-ED60-4798-AAC4-D113EE0B2C09}"/>
              </a:ext>
            </a:extLst>
          </p:cNvPr>
          <p:cNvPicPr>
            <a:picLocks noChangeAspect="1"/>
          </p:cNvPicPr>
          <p:nvPr/>
        </p:nvPicPr>
        <p:blipFill rotWithShape="1">
          <a:blip r:embed="rId4"/>
          <a:srcRect t="4266"/>
          <a:stretch/>
        </p:blipFill>
        <p:spPr>
          <a:xfrm>
            <a:off x="527287" y="1091523"/>
            <a:ext cx="3336516" cy="2837572"/>
          </a:xfrm>
          <a:prstGeom prst="rect">
            <a:avLst/>
          </a:prstGeom>
        </p:spPr>
      </p:pic>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984885"/>
          </a:xfrm>
          <a:prstGeom prst="rect">
            <a:avLst/>
          </a:prstGeom>
          <a:noFill/>
        </p:spPr>
        <p:txBody>
          <a:bodyPr wrap="square" rtlCol="0">
            <a:spAutoFit/>
          </a:bodyPr>
          <a:lstStyle/>
          <a:p>
            <a:r>
              <a:rPr lang="en-US" altLang="ko-KR" sz="4400" dirty="0"/>
              <a:t>#Problem 1.</a:t>
            </a:r>
            <a:r>
              <a:rPr lang="en-US" altLang="ko-KR" sz="2000" dirty="0"/>
              <a:t>(Face Detection)</a:t>
            </a:r>
          </a:p>
          <a:p>
            <a:r>
              <a:rPr lang="en-US" altLang="ko-KR" sz="1400" dirty="0"/>
              <a:t>Problem 1 &amp; 2 &amp; 3: Find the minimum and maximum detectable size of faces</a:t>
            </a:r>
            <a:endParaRPr lang="ko-KR" altLang="en-US" sz="3600" dirty="0"/>
          </a:p>
        </p:txBody>
      </p:sp>
      <p:graphicFrame>
        <p:nvGraphicFramePr>
          <p:cNvPr id="2" name="표 1">
            <a:extLst>
              <a:ext uri="{FF2B5EF4-FFF2-40B4-BE49-F238E27FC236}">
                <a16:creationId xmlns:a16="http://schemas.microsoft.com/office/drawing/2014/main" id="{748A2B23-9FFE-426E-9064-55E75C740F6B}"/>
              </a:ext>
            </a:extLst>
          </p:cNvPr>
          <p:cNvGraphicFramePr>
            <a:graphicFrameLocks noGrp="1"/>
          </p:cNvGraphicFramePr>
          <p:nvPr>
            <p:extLst>
              <p:ext uri="{D42A27DB-BD31-4B8C-83A1-F6EECF244321}">
                <p14:modId xmlns:p14="http://schemas.microsoft.com/office/powerpoint/2010/main" val="33256151"/>
              </p:ext>
            </p:extLst>
          </p:nvPr>
        </p:nvGraphicFramePr>
        <p:xfrm>
          <a:off x="629926" y="4431665"/>
          <a:ext cx="11229280" cy="2311400"/>
        </p:xfrm>
        <a:graphic>
          <a:graphicData uri="http://schemas.openxmlformats.org/drawingml/2006/table">
            <a:tbl>
              <a:tblPr firstRow="1" bandRow="1">
                <a:tableStyleId>{5C22544A-7EE6-4342-B048-85BDC9FD1C3A}</a:tableStyleId>
              </a:tblPr>
              <a:tblGrid>
                <a:gridCol w="2245856">
                  <a:extLst>
                    <a:ext uri="{9D8B030D-6E8A-4147-A177-3AD203B41FA5}">
                      <a16:colId xmlns:a16="http://schemas.microsoft.com/office/drawing/2014/main" val="3401759740"/>
                    </a:ext>
                  </a:extLst>
                </a:gridCol>
                <a:gridCol w="2245856">
                  <a:extLst>
                    <a:ext uri="{9D8B030D-6E8A-4147-A177-3AD203B41FA5}">
                      <a16:colId xmlns:a16="http://schemas.microsoft.com/office/drawing/2014/main" val="2528602972"/>
                    </a:ext>
                  </a:extLst>
                </a:gridCol>
                <a:gridCol w="2245856">
                  <a:extLst>
                    <a:ext uri="{9D8B030D-6E8A-4147-A177-3AD203B41FA5}">
                      <a16:colId xmlns:a16="http://schemas.microsoft.com/office/drawing/2014/main" val="3381424224"/>
                    </a:ext>
                  </a:extLst>
                </a:gridCol>
                <a:gridCol w="2245856">
                  <a:extLst>
                    <a:ext uri="{9D8B030D-6E8A-4147-A177-3AD203B41FA5}">
                      <a16:colId xmlns:a16="http://schemas.microsoft.com/office/drawing/2014/main" val="1275049045"/>
                    </a:ext>
                  </a:extLst>
                </a:gridCol>
                <a:gridCol w="2245856">
                  <a:extLst>
                    <a:ext uri="{9D8B030D-6E8A-4147-A177-3AD203B41FA5}">
                      <a16:colId xmlns:a16="http://schemas.microsoft.com/office/drawing/2014/main" val="170298134"/>
                    </a:ext>
                  </a:extLst>
                </a:gridCol>
              </a:tblGrid>
              <a:tr h="370840">
                <a:tc>
                  <a:txBody>
                    <a:bodyPr/>
                    <a:lstStyle/>
                    <a:p>
                      <a:pPr algn="ctr" latinLnBrk="1"/>
                      <a:r>
                        <a:rPr lang="en-US" altLang="ko-KR" sz="1200" dirty="0"/>
                        <a:t>Image Size</a:t>
                      </a:r>
                      <a:endParaRPr lang="ko-KR" altLang="en-US" sz="1200" dirty="0"/>
                    </a:p>
                  </a:txBody>
                  <a:tcPr anchor="ctr"/>
                </a:tc>
                <a:tc>
                  <a:txBody>
                    <a:bodyPr/>
                    <a:lstStyle/>
                    <a:p>
                      <a:pPr algn="ctr" latinLnBrk="1"/>
                      <a:r>
                        <a:rPr lang="en-US" altLang="ko-KR" sz="1200" dirty="0"/>
                        <a:t>Minimum</a:t>
                      </a:r>
                    </a:p>
                    <a:p>
                      <a:pPr algn="ctr" latinLnBrk="1"/>
                      <a:r>
                        <a:rPr lang="en-US" altLang="ko-KR" sz="1200" dirty="0"/>
                        <a:t> size of Detect scale</a:t>
                      </a:r>
                      <a:endParaRPr lang="ko-KR" altLang="en-US" sz="1200" dirty="0"/>
                    </a:p>
                  </a:txBody>
                  <a:tcPr anchor="ctr"/>
                </a:tc>
                <a:tc>
                  <a:txBody>
                    <a:bodyPr/>
                    <a:lstStyle/>
                    <a:p>
                      <a:pPr algn="ctr" latinLnBrk="1"/>
                      <a:r>
                        <a:rPr lang="en-US" altLang="ko-KR" sz="1200" dirty="0"/>
                        <a:t>Minimum</a:t>
                      </a:r>
                    </a:p>
                    <a:p>
                      <a:pPr algn="ctr" latinLnBrk="1"/>
                      <a:r>
                        <a:rPr lang="en-US" altLang="ko-KR" sz="1200" dirty="0"/>
                        <a:t>detectable size of faces</a:t>
                      </a:r>
                      <a:endParaRPr lang="ko-KR" altLang="en-US" sz="1200" dirty="0"/>
                    </a:p>
                  </a:txBody>
                  <a:tcPr anchor="ctr"/>
                </a:tc>
                <a:tc>
                  <a:txBody>
                    <a:bodyPr/>
                    <a:lstStyle/>
                    <a:p>
                      <a:pPr algn="ctr" latinLnBrk="1"/>
                      <a:r>
                        <a:rPr lang="en-US" altLang="ko-KR" sz="1200" dirty="0"/>
                        <a:t>Maximum</a:t>
                      </a:r>
                    </a:p>
                    <a:p>
                      <a:pPr algn="ctr" latinLnBrk="1"/>
                      <a:r>
                        <a:rPr lang="en-US" altLang="ko-KR" sz="1200" dirty="0"/>
                        <a:t>detectable size of faces</a:t>
                      </a:r>
                      <a:endParaRPr lang="ko-KR" altLang="en-US" sz="1200" dirty="0"/>
                    </a:p>
                  </a:txBody>
                  <a:tcPr anchor="ctr"/>
                </a:tc>
                <a:tc>
                  <a:txBody>
                    <a:bodyPr/>
                    <a:lstStyle/>
                    <a:p>
                      <a:pPr algn="ctr" latinLnBrk="1"/>
                      <a:r>
                        <a:rPr lang="en-US" altLang="ko-KR" sz="1200" dirty="0"/>
                        <a:t>Average time</a:t>
                      </a:r>
                      <a:endParaRPr lang="ko-KR" altLang="en-US" sz="1200" dirty="0"/>
                    </a:p>
                  </a:txBody>
                  <a:tcPr anchor="ctr"/>
                </a:tc>
                <a:extLst>
                  <a:ext uri="{0D108BD9-81ED-4DB2-BD59-A6C34878D82A}">
                    <a16:rowId xmlns:a16="http://schemas.microsoft.com/office/drawing/2014/main" val="495741555"/>
                  </a:ext>
                </a:extLst>
              </a:tr>
              <a:tr h="370840">
                <a:tc>
                  <a:txBody>
                    <a:bodyPr/>
                    <a:lstStyle/>
                    <a:p>
                      <a:pPr algn="ctr" latinLnBrk="1"/>
                      <a:r>
                        <a:rPr lang="en-US" altLang="ko-KR" sz="1600" dirty="0"/>
                        <a:t>640 x 480(webcam)</a:t>
                      </a:r>
                      <a:endParaRPr lang="ko-KR" altLang="en-US" sz="1600" dirty="0"/>
                    </a:p>
                  </a:txBody>
                  <a:tcPr anchor="ctr"/>
                </a:tc>
                <a:tc>
                  <a:txBody>
                    <a:bodyPr/>
                    <a:lstStyle/>
                    <a:p>
                      <a:pPr algn="ctr" latinLnBrk="1"/>
                      <a:r>
                        <a:rPr lang="en-US" altLang="ko-KR" sz="1600" dirty="0"/>
                        <a:t>200 x 200</a:t>
                      </a:r>
                      <a:endParaRPr lang="ko-KR" altLang="en-US" sz="1600" dirty="0"/>
                    </a:p>
                  </a:txBody>
                  <a:tcPr anchor="ctr"/>
                </a:tc>
                <a:tc>
                  <a:txBody>
                    <a:bodyPr/>
                    <a:lstStyle/>
                    <a:p>
                      <a:pPr algn="ctr" latinLnBrk="1"/>
                      <a:r>
                        <a:rPr lang="en-US" altLang="ko-KR" sz="1600" dirty="0"/>
                        <a:t>210 x 210</a:t>
                      </a:r>
                      <a:endParaRPr lang="ko-KR" altLang="en-US" sz="1600" dirty="0"/>
                    </a:p>
                  </a:txBody>
                  <a:tcPr anchor="ctr"/>
                </a:tc>
                <a:tc row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378 x 378</a:t>
                      </a:r>
                      <a:endParaRPr lang="ko-KR" altLang="en-US" sz="1600" dirty="0"/>
                    </a:p>
                  </a:txBody>
                  <a:tcPr anchor="ctr"/>
                </a:tc>
                <a:tc>
                  <a:txBody>
                    <a:bodyPr/>
                    <a:lstStyle/>
                    <a:p>
                      <a:pPr algn="ctr" latinLnBrk="1"/>
                      <a:r>
                        <a:rPr lang="en-US" altLang="ko-KR" sz="1600" dirty="0"/>
                        <a:t>0.021751 s</a:t>
                      </a:r>
                      <a:endParaRPr lang="ko-KR" altLang="en-US" sz="1600" dirty="0"/>
                    </a:p>
                  </a:txBody>
                  <a:tcPr anchor="ctr"/>
                </a:tc>
                <a:extLst>
                  <a:ext uri="{0D108BD9-81ED-4DB2-BD59-A6C34878D82A}">
                    <a16:rowId xmlns:a16="http://schemas.microsoft.com/office/drawing/2014/main" val="3184054058"/>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640 x 480(webcam)</a:t>
                      </a:r>
                      <a:endParaRPr lang="ko-KR" altLang="en-US" sz="1600" dirty="0"/>
                    </a:p>
                  </a:txBody>
                  <a:tcPr anchor="ctr"/>
                </a:tc>
                <a:tc>
                  <a:txBody>
                    <a:bodyPr/>
                    <a:lstStyle/>
                    <a:p>
                      <a:pPr algn="ctr" latinLnBrk="1"/>
                      <a:r>
                        <a:rPr lang="en-US" altLang="ko-KR" sz="1600" dirty="0"/>
                        <a:t>100 x 100</a:t>
                      </a:r>
                      <a:endParaRPr lang="ko-KR" altLang="en-US" sz="1600" dirty="0"/>
                    </a:p>
                  </a:txBody>
                  <a:tcPr anchor="ctr"/>
                </a:tc>
                <a:tc>
                  <a:txBody>
                    <a:bodyPr/>
                    <a:lstStyle/>
                    <a:p>
                      <a:pPr algn="ctr" latinLnBrk="1"/>
                      <a:r>
                        <a:rPr lang="en-US" altLang="ko-KR" sz="1600" dirty="0"/>
                        <a:t>105 x 105</a:t>
                      </a:r>
                      <a:endParaRPr lang="ko-KR" altLang="en-US" sz="1600" dirty="0"/>
                    </a:p>
                  </a:txBody>
                  <a:tcPr anchor="ctr"/>
                </a:tc>
                <a:tc vMerge="1">
                  <a:txBody>
                    <a:bodyPr/>
                    <a:lstStyle/>
                    <a:p>
                      <a:pPr algn="ctr" latinLnBrk="1"/>
                      <a:endParaRPr lang="ko-KR" altLang="en-US" sz="1600" dirty="0"/>
                    </a:p>
                  </a:txBody>
                  <a:tcPr/>
                </a:tc>
                <a:tc>
                  <a:txBody>
                    <a:bodyPr/>
                    <a:lstStyle/>
                    <a:p>
                      <a:pPr algn="ctr" latinLnBrk="1"/>
                      <a:r>
                        <a:rPr lang="en-US" altLang="ko-KR" sz="1600" dirty="0"/>
                        <a:t>0.086470 s</a:t>
                      </a:r>
                      <a:endParaRPr lang="ko-KR" altLang="en-US" sz="1600" dirty="0"/>
                    </a:p>
                  </a:txBody>
                  <a:tcPr anchor="ctr"/>
                </a:tc>
                <a:extLst>
                  <a:ext uri="{0D108BD9-81ED-4DB2-BD59-A6C34878D82A}">
                    <a16:rowId xmlns:a16="http://schemas.microsoft.com/office/drawing/2014/main" val="1951704615"/>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t>640 x 480(webcam)</a:t>
                      </a:r>
                      <a:endParaRPr lang="ko-KR" altLang="en-US" sz="1600" dirty="0"/>
                    </a:p>
                  </a:txBody>
                  <a:tcPr anchor="ctr"/>
                </a:tc>
                <a:tc>
                  <a:txBody>
                    <a:bodyPr/>
                    <a:lstStyle/>
                    <a:p>
                      <a:pPr algn="ctr" latinLnBrk="1"/>
                      <a:r>
                        <a:rPr lang="en-US" altLang="ko-KR" sz="1600" dirty="0"/>
                        <a:t>30 x 30</a:t>
                      </a:r>
                      <a:endParaRPr lang="ko-KR" altLang="en-US" sz="1600" dirty="0"/>
                    </a:p>
                  </a:txBody>
                  <a:tcPr anchor="ctr"/>
                </a:tc>
                <a:tc>
                  <a:txBody>
                    <a:bodyPr/>
                    <a:lstStyle/>
                    <a:p>
                      <a:pPr algn="ctr" latinLnBrk="1"/>
                      <a:r>
                        <a:rPr lang="en-US" altLang="ko-KR" sz="1600" dirty="0"/>
                        <a:t>40 x 40</a:t>
                      </a:r>
                      <a:endParaRPr lang="ko-KR" altLang="en-US" sz="1600" dirty="0"/>
                    </a:p>
                  </a:txBody>
                  <a:tcPr anchor="ctr"/>
                </a:tc>
                <a:tc vMerge="1">
                  <a:txBody>
                    <a:bodyPr/>
                    <a:lstStyle/>
                    <a:p>
                      <a:pPr algn="ctr" latinLnBrk="1"/>
                      <a:endParaRPr lang="ko-KR" altLang="en-US" sz="1600" dirty="0"/>
                    </a:p>
                  </a:txBody>
                  <a:tcPr/>
                </a:tc>
                <a:tc>
                  <a:txBody>
                    <a:bodyPr/>
                    <a:lstStyle/>
                    <a:p>
                      <a:pPr algn="ctr" latinLnBrk="1"/>
                      <a:r>
                        <a:rPr lang="en-US" altLang="ko-KR" sz="1600" dirty="0"/>
                        <a:t>0.330037 s</a:t>
                      </a:r>
                      <a:endParaRPr lang="ko-KR" altLang="en-US" sz="1600" dirty="0"/>
                    </a:p>
                  </a:txBody>
                  <a:tcPr anchor="ctr"/>
                </a:tc>
                <a:extLst>
                  <a:ext uri="{0D108BD9-81ED-4DB2-BD59-A6C34878D82A}">
                    <a16:rowId xmlns:a16="http://schemas.microsoft.com/office/drawing/2014/main" val="2007517712"/>
                  </a:ext>
                </a:extLst>
              </a:tr>
              <a:tr h="370840">
                <a:tc>
                  <a:txBody>
                    <a:bodyPr/>
                    <a:lstStyle/>
                    <a:p>
                      <a:pPr algn="ctr" latinLnBrk="1"/>
                      <a:r>
                        <a:rPr lang="en-US" altLang="ko-KR" sz="1600" dirty="0"/>
                        <a:t>400 x 300(Image)</a:t>
                      </a:r>
                      <a:endParaRPr lang="ko-KR" altLang="en-US" sz="1600" dirty="0"/>
                    </a:p>
                  </a:txBody>
                  <a:tcPr anchor="ctr"/>
                </a:tc>
                <a:tc>
                  <a:txBody>
                    <a:bodyPr/>
                    <a:lstStyle/>
                    <a:p>
                      <a:pPr algn="ctr" latinLnBrk="1"/>
                      <a:r>
                        <a:rPr lang="en-US" altLang="ko-KR" sz="1600" dirty="0"/>
                        <a:t>60 x 60</a:t>
                      </a:r>
                      <a:endParaRPr lang="ko-KR" altLang="en-US" sz="1600" dirty="0"/>
                    </a:p>
                  </a:txBody>
                  <a:tcPr anchor="ctr"/>
                </a:tc>
                <a:tc>
                  <a:txBody>
                    <a:bodyPr/>
                    <a:lstStyle/>
                    <a:p>
                      <a:pPr algn="ctr" latinLnBrk="1"/>
                      <a:endParaRPr lang="ko-KR" altLang="en-US" sz="1600" dirty="0"/>
                    </a:p>
                  </a:txBody>
                  <a:tcPr anchor="ctr">
                    <a:lnTlToBr w="12700" cap="flat" cmpd="sng" algn="ctr">
                      <a:solidFill>
                        <a:schemeClr val="tx1"/>
                      </a:solidFill>
                      <a:prstDash val="solid"/>
                      <a:round/>
                      <a:headEnd type="none" w="med" len="med"/>
                      <a:tailEnd type="none" w="med" len="med"/>
                    </a:lnTlToBr>
                  </a:tcPr>
                </a:tc>
                <a:tc>
                  <a:txBody>
                    <a:bodyPr/>
                    <a:lstStyle/>
                    <a:p>
                      <a:pPr algn="ctr" latinLnBrk="1"/>
                      <a:endParaRPr lang="ko-KR" altLang="en-US" sz="1600" dirty="0"/>
                    </a:p>
                  </a:txBody>
                  <a:tcPr anchor="ctr">
                    <a:lnTlToBr w="12700" cap="flat" cmpd="sng" algn="ctr">
                      <a:solidFill>
                        <a:schemeClr val="tx1"/>
                      </a:solidFill>
                      <a:prstDash val="solid"/>
                      <a:round/>
                      <a:headEnd type="none" w="med" len="med"/>
                      <a:tailEnd type="none" w="med" len="med"/>
                    </a:lnTlToBr>
                  </a:tcPr>
                </a:tc>
                <a:tc>
                  <a:txBody>
                    <a:bodyPr/>
                    <a:lstStyle/>
                    <a:p>
                      <a:pPr algn="ctr" latinLnBrk="1"/>
                      <a:r>
                        <a:rPr lang="en-US" altLang="ko-KR" sz="1600" dirty="0"/>
                        <a:t>0.119032 s</a:t>
                      </a:r>
                      <a:endParaRPr lang="ko-KR" altLang="en-US" sz="1600" dirty="0"/>
                    </a:p>
                  </a:txBody>
                  <a:tcPr anchor="ctr"/>
                </a:tc>
                <a:extLst>
                  <a:ext uri="{0D108BD9-81ED-4DB2-BD59-A6C34878D82A}">
                    <a16:rowId xmlns:a16="http://schemas.microsoft.com/office/drawing/2014/main" val="3967995675"/>
                  </a:ext>
                </a:extLst>
              </a:tr>
              <a:tr h="370840">
                <a:tc>
                  <a:txBody>
                    <a:bodyPr/>
                    <a:lstStyle/>
                    <a:p>
                      <a:pPr algn="ctr" latinLnBrk="1"/>
                      <a:r>
                        <a:rPr lang="en-US" altLang="ko-KR" sz="1600" dirty="0"/>
                        <a:t>2560 x 1536(Image)</a:t>
                      </a:r>
                      <a:endParaRPr lang="ko-KR" altLang="en-US" sz="1600" dirty="0"/>
                    </a:p>
                  </a:txBody>
                  <a:tcPr anchor="ctr"/>
                </a:tc>
                <a:tc>
                  <a:txBody>
                    <a:bodyPr/>
                    <a:lstStyle/>
                    <a:p>
                      <a:pPr algn="ctr" latinLnBrk="1"/>
                      <a:r>
                        <a:rPr lang="en-US" altLang="ko-KR" sz="1600" dirty="0"/>
                        <a:t>30 x 30</a:t>
                      </a:r>
                      <a:endParaRPr lang="ko-KR" altLang="en-US" sz="1600" dirty="0"/>
                    </a:p>
                  </a:txBody>
                  <a:tcPr anchor="ctr"/>
                </a:tc>
                <a:tc>
                  <a:txBody>
                    <a:bodyPr/>
                    <a:lstStyle/>
                    <a:p>
                      <a:pPr algn="ctr" latinLnBrk="1"/>
                      <a:endParaRPr lang="ko-KR" altLang="en-US" sz="1600" dirty="0"/>
                    </a:p>
                  </a:txBody>
                  <a:tcPr anchor="ctr">
                    <a:lnTlToBr w="12700" cap="flat" cmpd="sng" algn="ctr">
                      <a:solidFill>
                        <a:schemeClr val="tx1"/>
                      </a:solidFill>
                      <a:prstDash val="solid"/>
                      <a:round/>
                      <a:headEnd type="none" w="med" len="med"/>
                      <a:tailEnd type="none" w="med" len="med"/>
                    </a:lnTlToBr>
                  </a:tcPr>
                </a:tc>
                <a:tc>
                  <a:txBody>
                    <a:bodyPr/>
                    <a:lstStyle/>
                    <a:p>
                      <a:pPr algn="ctr" latinLnBrk="1"/>
                      <a:endParaRPr lang="ko-KR" altLang="en-US" sz="1600" dirty="0"/>
                    </a:p>
                  </a:txBody>
                  <a:tcPr anchor="ctr">
                    <a:lnTlToBr w="12700" cap="flat" cmpd="sng" algn="ctr">
                      <a:solidFill>
                        <a:schemeClr val="tx1"/>
                      </a:solidFill>
                      <a:prstDash val="solid"/>
                      <a:round/>
                      <a:headEnd type="none" w="med" len="med"/>
                      <a:tailEnd type="none" w="med" len="med"/>
                    </a:lnTlToBr>
                  </a:tcPr>
                </a:tc>
                <a:tc>
                  <a:txBody>
                    <a:bodyPr/>
                    <a:lstStyle/>
                    <a:p>
                      <a:pPr algn="ctr" latinLnBrk="1"/>
                      <a:r>
                        <a:rPr lang="en-US" altLang="ko-KR" sz="1600" dirty="0"/>
                        <a:t>6.294492 s</a:t>
                      </a:r>
                      <a:endParaRPr lang="ko-KR" altLang="en-US" sz="1600" dirty="0"/>
                    </a:p>
                  </a:txBody>
                  <a:tcPr anchor="ctr"/>
                </a:tc>
                <a:extLst>
                  <a:ext uri="{0D108BD9-81ED-4DB2-BD59-A6C34878D82A}">
                    <a16:rowId xmlns:a16="http://schemas.microsoft.com/office/drawing/2014/main" val="3132635231"/>
                  </a:ext>
                </a:extLst>
              </a:tr>
            </a:tbl>
          </a:graphicData>
        </a:graphic>
      </p:graphicFrame>
      <p:pic>
        <p:nvPicPr>
          <p:cNvPr id="3" name="그림 2">
            <a:extLst>
              <a:ext uri="{FF2B5EF4-FFF2-40B4-BE49-F238E27FC236}">
                <a16:creationId xmlns:a16="http://schemas.microsoft.com/office/drawing/2014/main" id="{41A90A48-2C5C-4689-AE13-9E96F65B18FE}"/>
              </a:ext>
            </a:extLst>
          </p:cNvPr>
          <p:cNvPicPr>
            <a:picLocks noChangeAspect="1"/>
          </p:cNvPicPr>
          <p:nvPr/>
        </p:nvPicPr>
        <p:blipFill>
          <a:blip r:embed="rId5"/>
          <a:stretch>
            <a:fillRect/>
          </a:stretch>
        </p:blipFill>
        <p:spPr>
          <a:xfrm>
            <a:off x="6617548" y="1091523"/>
            <a:ext cx="3421302" cy="2837572"/>
          </a:xfrm>
          <a:prstGeom prst="rect">
            <a:avLst/>
          </a:prstGeom>
        </p:spPr>
      </p:pic>
      <p:pic>
        <p:nvPicPr>
          <p:cNvPr id="13" name="그림 12">
            <a:extLst>
              <a:ext uri="{FF2B5EF4-FFF2-40B4-BE49-F238E27FC236}">
                <a16:creationId xmlns:a16="http://schemas.microsoft.com/office/drawing/2014/main" id="{373EAF4C-FBF4-4778-983B-C2A3E52C3BDE}"/>
              </a:ext>
            </a:extLst>
          </p:cNvPr>
          <p:cNvPicPr>
            <a:picLocks noChangeAspect="1"/>
          </p:cNvPicPr>
          <p:nvPr/>
        </p:nvPicPr>
        <p:blipFill>
          <a:blip r:embed="rId6"/>
          <a:stretch>
            <a:fillRect/>
          </a:stretch>
        </p:blipFill>
        <p:spPr>
          <a:xfrm>
            <a:off x="8743062" y="1654344"/>
            <a:ext cx="3168263" cy="2627706"/>
          </a:xfrm>
          <a:prstGeom prst="rect">
            <a:avLst/>
          </a:prstGeom>
        </p:spPr>
      </p:pic>
    </p:spTree>
    <p:extLst>
      <p:ext uri="{BB962C8B-B14F-4D97-AF65-F5344CB8AC3E}">
        <p14:creationId xmlns:p14="http://schemas.microsoft.com/office/powerpoint/2010/main" val="30943316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#1 </a:t>
            </a:r>
            <a:r>
              <a:rPr lang="en-US" altLang="ko-KR" sz="2000" dirty="0"/>
              <a:t>(Face Detection)</a:t>
            </a:r>
          </a:p>
          <a:p>
            <a:r>
              <a:rPr lang="en-US" altLang="ko-KR" sz="2000" dirty="0"/>
              <a:t>(View Point Variation)</a:t>
            </a:r>
          </a:p>
        </p:txBody>
      </p:sp>
      <p:pic>
        <p:nvPicPr>
          <p:cNvPr id="5" name="그림 4" descr="스크린샷이(가) 표시된 사진&#10;&#10;자동 생성된 설명">
            <a:extLst>
              <a:ext uri="{FF2B5EF4-FFF2-40B4-BE49-F238E27FC236}">
                <a16:creationId xmlns:a16="http://schemas.microsoft.com/office/drawing/2014/main" id="{F800DE49-70C4-45E6-A1F2-D5CA4F41A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223" y="1394596"/>
            <a:ext cx="4545948" cy="4064000"/>
          </a:xfrm>
          <a:prstGeom prst="rect">
            <a:avLst/>
          </a:prstGeom>
        </p:spPr>
      </p:pic>
      <p:pic>
        <p:nvPicPr>
          <p:cNvPr id="7" name="그림 6" descr="스크린샷, 모니터이(가) 표시된 사진&#10;&#10;자동 생성된 설명">
            <a:extLst>
              <a:ext uri="{FF2B5EF4-FFF2-40B4-BE49-F238E27FC236}">
                <a16:creationId xmlns:a16="http://schemas.microsoft.com/office/drawing/2014/main" id="{F1653F68-FD86-4B22-A8C2-BCF51A330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134" y="676138"/>
            <a:ext cx="4462660" cy="4005279"/>
          </a:xfrm>
          <a:prstGeom prst="rect">
            <a:avLst/>
          </a:prstGeom>
        </p:spPr>
      </p:pic>
      <p:pic>
        <p:nvPicPr>
          <p:cNvPr id="8" name="그림 7">
            <a:extLst>
              <a:ext uri="{FF2B5EF4-FFF2-40B4-BE49-F238E27FC236}">
                <a16:creationId xmlns:a16="http://schemas.microsoft.com/office/drawing/2014/main" id="{76ED05EB-C733-4811-9608-B94FD47E3F06}"/>
              </a:ext>
            </a:extLst>
          </p:cNvPr>
          <p:cNvPicPr>
            <a:picLocks noChangeAspect="1"/>
          </p:cNvPicPr>
          <p:nvPr/>
        </p:nvPicPr>
        <p:blipFill>
          <a:blip r:embed="rId4"/>
          <a:stretch>
            <a:fillRect/>
          </a:stretch>
        </p:blipFill>
        <p:spPr>
          <a:xfrm>
            <a:off x="4322409" y="2388637"/>
            <a:ext cx="4574705" cy="4064000"/>
          </a:xfrm>
          <a:prstGeom prst="rect">
            <a:avLst/>
          </a:prstGeom>
        </p:spPr>
      </p:pic>
    </p:spTree>
    <p:extLst>
      <p:ext uri="{BB962C8B-B14F-4D97-AF65-F5344CB8AC3E}">
        <p14:creationId xmlns:p14="http://schemas.microsoft.com/office/powerpoint/2010/main" val="3961551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#2 </a:t>
            </a:r>
            <a:r>
              <a:rPr lang="en-US" altLang="ko-KR" sz="2000" dirty="0"/>
              <a:t>(Face Detection)</a:t>
            </a:r>
          </a:p>
          <a:p>
            <a:r>
              <a:rPr lang="en-US" altLang="ko-KR" sz="2000" dirty="0"/>
              <a:t>(Illumination)</a:t>
            </a:r>
          </a:p>
        </p:txBody>
      </p:sp>
      <p:pic>
        <p:nvPicPr>
          <p:cNvPr id="3" name="그림 2" descr="스크린샷, 모니터, 화면, 남자이(가) 표시된 사진&#10;&#10;자동 생성된 설명">
            <a:extLst>
              <a:ext uri="{FF2B5EF4-FFF2-40B4-BE49-F238E27FC236}">
                <a16:creationId xmlns:a16="http://schemas.microsoft.com/office/drawing/2014/main" id="{D00C8BE2-0DE5-45AA-92F2-CCF1B6A6F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47" y="1849791"/>
            <a:ext cx="4667990" cy="4177785"/>
          </a:xfrm>
          <a:prstGeom prst="rect">
            <a:avLst/>
          </a:prstGeom>
        </p:spPr>
      </p:pic>
      <p:pic>
        <p:nvPicPr>
          <p:cNvPr id="6" name="그림 5" descr="스크린샷, 모니터이(가) 표시된 사진&#10;&#10;자동 생성된 설명">
            <a:extLst>
              <a:ext uri="{FF2B5EF4-FFF2-40B4-BE49-F238E27FC236}">
                <a16:creationId xmlns:a16="http://schemas.microsoft.com/office/drawing/2014/main" id="{CA474EB6-99DB-4675-B1CF-E5BB04D9B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689" y="1131338"/>
            <a:ext cx="5134521" cy="4595324"/>
          </a:xfrm>
          <a:prstGeom prst="rect">
            <a:avLst/>
          </a:prstGeom>
        </p:spPr>
      </p:pic>
    </p:spTree>
    <p:extLst>
      <p:ext uri="{BB962C8B-B14F-4D97-AF65-F5344CB8AC3E}">
        <p14:creationId xmlns:p14="http://schemas.microsoft.com/office/powerpoint/2010/main" val="105537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#3 </a:t>
            </a:r>
            <a:r>
              <a:rPr lang="en-US" altLang="ko-KR" sz="2000" dirty="0"/>
              <a:t>(Face Detection)</a:t>
            </a:r>
          </a:p>
          <a:p>
            <a:r>
              <a:rPr lang="en-US" altLang="ko-KR" sz="2000" dirty="0"/>
              <a:t>(Occlusion)</a:t>
            </a:r>
          </a:p>
        </p:txBody>
      </p:sp>
      <p:pic>
        <p:nvPicPr>
          <p:cNvPr id="6" name="그림 5" descr="스크린샷, 모니터, 사진, 실내이(가) 표시된 사진&#10;&#10;자동 생성된 설명">
            <a:extLst>
              <a:ext uri="{FF2B5EF4-FFF2-40B4-BE49-F238E27FC236}">
                <a16:creationId xmlns:a16="http://schemas.microsoft.com/office/drawing/2014/main" id="{9C3D06AA-A07F-43D9-B445-162848302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762" y="567265"/>
            <a:ext cx="4272067" cy="3823440"/>
          </a:xfrm>
          <a:prstGeom prst="rect">
            <a:avLst/>
          </a:prstGeom>
        </p:spPr>
      </p:pic>
      <p:pic>
        <p:nvPicPr>
          <p:cNvPr id="9" name="그림 8" descr="스크린샷, 사진이(가) 표시된 사진&#10;&#10;자동 생성된 설명">
            <a:extLst>
              <a:ext uri="{FF2B5EF4-FFF2-40B4-BE49-F238E27FC236}">
                <a16:creationId xmlns:a16="http://schemas.microsoft.com/office/drawing/2014/main" id="{A2223E69-BAEB-4953-803C-A24A06ABB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943" y="2149105"/>
            <a:ext cx="5000782" cy="4475629"/>
          </a:xfrm>
          <a:prstGeom prst="rect">
            <a:avLst/>
          </a:prstGeom>
        </p:spPr>
      </p:pic>
      <p:pic>
        <p:nvPicPr>
          <p:cNvPr id="3" name="그림 2" descr="스크린샷, 모니터, 실내이(가) 표시된 사진&#10;&#10;자동 생성된 설명">
            <a:extLst>
              <a:ext uri="{FF2B5EF4-FFF2-40B4-BE49-F238E27FC236}">
                <a16:creationId xmlns:a16="http://schemas.microsoft.com/office/drawing/2014/main" id="{6F0572A3-D222-49A0-BA9C-526EDB033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287" y="1343609"/>
            <a:ext cx="5077183" cy="4544007"/>
          </a:xfrm>
          <a:prstGeom prst="rect">
            <a:avLst/>
          </a:prstGeom>
        </p:spPr>
      </p:pic>
    </p:spTree>
    <p:extLst>
      <p:ext uri="{BB962C8B-B14F-4D97-AF65-F5344CB8AC3E}">
        <p14:creationId xmlns:p14="http://schemas.microsoft.com/office/powerpoint/2010/main" val="1892154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5CC2-260E-4EE8-82AD-F3FFA4827D12}"/>
              </a:ext>
            </a:extLst>
          </p:cNvPr>
          <p:cNvSpPr txBox="1"/>
          <p:nvPr/>
        </p:nvSpPr>
        <p:spPr>
          <a:xfrm>
            <a:off x="527287" y="28656"/>
            <a:ext cx="10734762" cy="1077218"/>
          </a:xfrm>
          <a:prstGeom prst="rect">
            <a:avLst/>
          </a:prstGeom>
          <a:noFill/>
        </p:spPr>
        <p:txBody>
          <a:bodyPr wrap="square" rtlCol="0">
            <a:spAutoFit/>
          </a:bodyPr>
          <a:lstStyle/>
          <a:p>
            <a:r>
              <a:rPr lang="en-US" altLang="ko-KR" sz="4400" dirty="0"/>
              <a:t>#Challenge #4 </a:t>
            </a:r>
            <a:r>
              <a:rPr lang="en-US" altLang="ko-KR" sz="2000" dirty="0"/>
              <a:t>(Face Detection)</a:t>
            </a:r>
          </a:p>
          <a:p>
            <a:r>
              <a:rPr lang="en-US" altLang="ko-KR" sz="2000" dirty="0"/>
              <a:t>(Scale)</a:t>
            </a:r>
          </a:p>
        </p:txBody>
      </p:sp>
      <p:pic>
        <p:nvPicPr>
          <p:cNvPr id="3" name="그림 2" descr="스크린샷, 사진이(가) 표시된 사진&#10;&#10;자동 생성된 설명">
            <a:extLst>
              <a:ext uri="{FF2B5EF4-FFF2-40B4-BE49-F238E27FC236}">
                <a16:creationId xmlns:a16="http://schemas.microsoft.com/office/drawing/2014/main" id="{5D0AF3CE-627E-414B-9C89-0A2D9D8F3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80" y="1604865"/>
            <a:ext cx="5011858" cy="4485542"/>
          </a:xfrm>
          <a:prstGeom prst="rect">
            <a:avLst/>
          </a:prstGeom>
        </p:spPr>
      </p:pic>
      <p:pic>
        <p:nvPicPr>
          <p:cNvPr id="6" name="그림 5" descr="스크린샷, 모니터, 실내, 벽이(가) 표시된 사진&#10;&#10;자동 생성된 설명">
            <a:extLst>
              <a:ext uri="{FF2B5EF4-FFF2-40B4-BE49-F238E27FC236}">
                <a16:creationId xmlns:a16="http://schemas.microsoft.com/office/drawing/2014/main" id="{CF4C433E-4FD0-43F6-A209-1959E0F95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673" y="1004282"/>
            <a:ext cx="5087609" cy="4553338"/>
          </a:xfrm>
          <a:prstGeom prst="rect">
            <a:avLst/>
          </a:prstGeom>
        </p:spPr>
      </p:pic>
    </p:spTree>
    <p:extLst>
      <p:ext uri="{BB962C8B-B14F-4D97-AF65-F5344CB8AC3E}">
        <p14:creationId xmlns:p14="http://schemas.microsoft.com/office/powerpoint/2010/main" val="3485563620"/>
      </p:ext>
    </p:extLst>
  </p:cSld>
  <p:clrMapOvr>
    <a:masterClrMapping/>
  </p:clrMapOvr>
</p:sld>
</file>

<file path=ppt/theme/theme1.xml><?xml version="1.0" encoding="utf-8"?>
<a:theme xmlns:a="http://schemas.openxmlformats.org/drawingml/2006/main" name="보기">
  <a:themeElements>
    <a:clrScheme name="보기">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보기">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보기">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보기">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themeOverride>
</file>

<file path=docProps/app.xml><?xml version="1.0" encoding="utf-8"?>
<Properties xmlns="http://schemas.openxmlformats.org/officeDocument/2006/extended-properties" xmlns:vt="http://schemas.openxmlformats.org/officeDocument/2006/docPropsVTypes">
  <Template/>
  <TotalTime>1733</TotalTime>
  <Words>1607</Words>
  <Application>Microsoft Office PowerPoint</Application>
  <PresentationFormat>와이드스크린</PresentationFormat>
  <Paragraphs>364</Paragraphs>
  <Slides>39</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39</vt:i4>
      </vt:variant>
    </vt:vector>
  </HeadingPairs>
  <TitlesOfParts>
    <vt:vector size="46" baseType="lpstr">
      <vt:lpstr>Noto Sans KR Bold</vt:lpstr>
      <vt:lpstr>맑은 고딕</vt:lpstr>
      <vt:lpstr>Arial</vt:lpstr>
      <vt:lpstr>Bahnschrift</vt:lpstr>
      <vt:lpstr>Century Schoolbook</vt:lpstr>
      <vt:lpstr>Wingdings 2</vt:lpstr>
      <vt:lpstr>보기</vt:lpstr>
      <vt:lpstr>2019 DIP Project #2    Object Detection  Using Viola-Jones detector</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DIP Project #1  Finger Print Recognition Report</dc:title>
  <dc:creator>성현 황</dc:creator>
  <cp:lastModifiedBy>성현 황</cp:lastModifiedBy>
  <cp:revision>77</cp:revision>
  <dcterms:created xsi:type="dcterms:W3CDTF">2019-05-01T11:08:05Z</dcterms:created>
  <dcterms:modified xsi:type="dcterms:W3CDTF">2019-06-09T19:55:54Z</dcterms:modified>
</cp:coreProperties>
</file>